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92" r:id="rId2"/>
  </p:sldMasterIdLst>
  <p:notesMasterIdLst>
    <p:notesMasterId r:id="rId51"/>
  </p:notesMasterIdLst>
  <p:sldIdLst>
    <p:sldId id="297" r:id="rId3"/>
    <p:sldId id="386"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87" r:id="rId18"/>
    <p:sldId id="381" r:id="rId19"/>
    <p:sldId id="314" r:id="rId20"/>
    <p:sldId id="315" r:id="rId21"/>
    <p:sldId id="380" r:id="rId22"/>
    <p:sldId id="317" r:id="rId23"/>
    <p:sldId id="318" r:id="rId24"/>
    <p:sldId id="388" r:id="rId25"/>
    <p:sldId id="382" r:id="rId26"/>
    <p:sldId id="320" r:id="rId27"/>
    <p:sldId id="321" r:id="rId28"/>
    <p:sldId id="322" r:id="rId29"/>
    <p:sldId id="323" r:id="rId30"/>
    <p:sldId id="324" r:id="rId31"/>
    <p:sldId id="325" r:id="rId32"/>
    <p:sldId id="326" r:id="rId33"/>
    <p:sldId id="327" r:id="rId34"/>
    <p:sldId id="328" r:id="rId35"/>
    <p:sldId id="389" r:id="rId36"/>
    <p:sldId id="383" r:id="rId37"/>
    <p:sldId id="330" r:id="rId38"/>
    <p:sldId id="331" r:id="rId39"/>
    <p:sldId id="332" r:id="rId40"/>
    <p:sldId id="333" r:id="rId41"/>
    <p:sldId id="334" r:id="rId42"/>
    <p:sldId id="335" r:id="rId43"/>
    <p:sldId id="336" r:id="rId44"/>
    <p:sldId id="337" r:id="rId45"/>
    <p:sldId id="338" r:id="rId46"/>
    <p:sldId id="384" r:id="rId47"/>
    <p:sldId id="339" r:id="rId48"/>
    <p:sldId id="298" r:id="rId49"/>
    <p:sldId id="392"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D05"/>
    <a:srgbClr val="DE1419"/>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79" autoAdjust="0"/>
    <p:restoredTop sz="94660"/>
  </p:normalViewPr>
  <p:slideViewPr>
    <p:cSldViewPr>
      <p:cViewPr varScale="1">
        <p:scale>
          <a:sx n="63" d="100"/>
          <a:sy n="63" d="100"/>
        </p:scale>
        <p:origin x="-70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BF5BAB0-2662-42A6-9926-4C66FCFDAF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BEE2EC3-612C-44B0-B5AA-F5A527694E3D}" type="slidenum">
              <a:rPr lang="en-US" smtClean="0"/>
              <a:pPr/>
              <a:t>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C0FF6AA-F239-4B5C-A21F-993DA0E20A66}" type="slidenum">
              <a:rPr lang="en-US" smtClean="0"/>
              <a:pPr/>
              <a:t>10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4C87A2C-D3AC-46E9-BA9A-FDCFF002C5B5}" type="slidenum">
              <a:rPr lang="en-US" smtClean="0"/>
              <a:pPr/>
              <a:t>11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D43C035-E4E3-4BAC-860E-C37CF5F0B7E5}" type="slidenum">
              <a:rPr lang="en-US" smtClean="0"/>
              <a:pPr/>
              <a:t>12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BEAA0E6-9D3A-4F79-A1CB-C7420DAF690F}" type="slidenum">
              <a:rPr lang="en-US" smtClean="0"/>
              <a:pPr/>
              <a:t>13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7FC1E93-DE06-41A4-9845-C35C77AEEEF9}" type="slidenum">
              <a:rPr lang="en-US" smtClean="0"/>
              <a:pPr/>
              <a:t>14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C80B3CD-A6C0-48A7-85ED-A9180DFB95E8}" type="slidenum">
              <a:rPr lang="en-US" smtClean="0"/>
              <a:pPr/>
              <a:t>15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B41647-2E7F-4C3B-A772-63AA3052C91A}" type="slidenum">
              <a:rPr lang="en-US" smtClean="0"/>
              <a:pPr/>
              <a:t>16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A1F62B6-7BB0-4594-A16B-A7F4A2980B55}" type="slidenum">
              <a:rPr lang="en-US" smtClean="0"/>
              <a:pPr/>
              <a:t>17</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5859F77-EC5B-4E55-B1D9-FE508445F0D1}" type="slidenum">
              <a:rPr lang="en-US" smtClean="0"/>
              <a:pPr/>
              <a:t>18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B37247F-473F-4596-A1CD-8ED847E4D745}" type="slidenum">
              <a:rPr lang="en-US" smtClean="0"/>
              <a:pPr/>
              <a:t>19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2A526B4-E525-4F0A-9C78-76619B55CC27}" type="slidenum">
              <a:rPr lang="en-US" smtClean="0"/>
              <a:pPr/>
              <a:t>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057EEC9-7334-4BB8-A5C8-E2CE41F706BE}" type="slidenum">
              <a:rPr lang="en-US" smtClean="0"/>
              <a:pPr/>
              <a:t>20</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9215602-0A70-4CD2-BF9A-7A507CE9DC89}" type="slidenum">
              <a:rPr lang="en-US" smtClean="0"/>
              <a:pPr/>
              <a:t>21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92C730E-0853-4428-998D-2C193E20B48D}" type="slidenum">
              <a:rPr lang="en-US" smtClean="0"/>
              <a:pPr/>
              <a:t>22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B5F4882-4706-40CF-AE29-56A0FD0B3E05}" type="slidenum">
              <a:rPr lang="en-US" smtClean="0"/>
              <a:pPr/>
              <a:t>23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4C5F7ED-0170-4328-9310-ADDB59E4117D}" type="slidenum">
              <a:rPr lang="en-US" smtClean="0"/>
              <a:pPr/>
              <a:t>24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4C8CC53-6169-4DD9-B306-C51B344C056E}" type="slidenum">
              <a:rPr lang="en-US" smtClean="0"/>
              <a:pPr/>
              <a:t>25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21F6B61-86FB-4585-8295-9278570DC66E}" type="slidenum">
              <a:rPr lang="en-US" smtClean="0"/>
              <a:pPr/>
              <a:t>26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7D9B465-D87D-4BDB-8F7A-9DB6946C4BDF}" type="slidenum">
              <a:rPr lang="en-US" smtClean="0"/>
              <a:pPr/>
              <a:t>27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DCCE71E-7ACA-41D6-8E54-C76192EB5201}" type="slidenum">
              <a:rPr lang="en-US" smtClean="0"/>
              <a:pPr/>
              <a:t>28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C92D214-E382-45E1-9089-3E0C0F60985C}" type="slidenum">
              <a:rPr lang="en-US" smtClean="0"/>
              <a:pPr/>
              <a:t>29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5C30779-C581-4DAD-BE60-E762B6170F9E}" type="slidenum">
              <a:rPr lang="en-US" smtClean="0"/>
              <a:pPr/>
              <a:t>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0BFC9A3-52D9-4B85-B0D9-C4E264BA9023}" type="slidenum">
              <a:rPr lang="en-US" smtClean="0"/>
              <a:pPr/>
              <a:t>30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EC5AE7B-4278-4D54-B24B-C136F66B241D}" type="slidenum">
              <a:rPr lang="en-US" smtClean="0"/>
              <a:pPr/>
              <a:t>31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E7203B1-0683-49BC-978D-D52CF32D70BA}" type="slidenum">
              <a:rPr lang="en-US" smtClean="0"/>
              <a:pPr/>
              <a:t>32</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973CAFA-94B8-4276-BBB9-D3258F4156F2}" type="slidenum">
              <a:rPr lang="en-US" smtClean="0"/>
              <a:pPr/>
              <a:t>33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7B4C2CD-B1C8-4E5F-B67F-6A364AB79746}" type="slidenum">
              <a:rPr lang="en-US" smtClean="0"/>
              <a:pPr/>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941FE77-5191-4446-BD12-FB23D728079F}" type="slidenum">
              <a:rPr lang="en-US" smtClean="0"/>
              <a:pPr/>
              <a:t>35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0A193FE-904B-4E4F-A4E4-87E77AA46102}" type="slidenum">
              <a:rPr lang="en-US" smtClean="0"/>
              <a:pPr/>
              <a:t>36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4B49015-4E8D-485D-8118-0D7570E3E652}" type="slidenum">
              <a:rPr lang="en-US" smtClean="0"/>
              <a:pPr/>
              <a:t>37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066DDFE-E8B5-4E96-8494-B0506AA73B3E}" type="slidenum">
              <a:rPr lang="en-US" smtClean="0"/>
              <a:pPr/>
              <a:t>38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A413C21-7A2A-4BCA-B121-B1EAAE5F67A2}" type="slidenum">
              <a:rPr lang="en-US" smtClean="0"/>
              <a:pPr/>
              <a:t>39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A77E3AE-56DC-4BFF-801D-BB2D158ED82E}" type="slidenum">
              <a:rPr lang="en-US" smtClean="0"/>
              <a:pPr/>
              <a:t>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865D62E-C26E-4B29-941D-A14A8106F98A}" type="slidenum">
              <a:rPr lang="en-US" smtClean="0"/>
              <a:pPr/>
              <a:t>40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B11B8BD-7FF6-4672-8217-48347CF5465D}" type="slidenum">
              <a:rPr lang="en-US" smtClean="0"/>
              <a:pPr/>
              <a:t>41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0D1A86F-B1A6-4A6F-8CA8-62EDD52C007C}" type="slidenum">
              <a:rPr lang="en-US" smtClean="0"/>
              <a:pPr/>
              <a:t>42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AB3AD09-BBA6-4A68-8540-3E6EDDD9D501}" type="slidenum">
              <a:rPr lang="en-US" smtClean="0"/>
              <a:pPr/>
              <a:t>43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A339761-C355-4A47-A4FD-42DFC5E96617}" type="slidenum">
              <a:rPr lang="en-US" smtClean="0"/>
              <a:pPr/>
              <a:t>44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690C9CB-2926-4903-B0A9-E17D6D9E8DA2}" type="slidenum">
              <a:rPr lang="en-US" smtClean="0"/>
              <a:pPr/>
              <a:t>45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06CACDA-517A-46A2-96F7-3171D747B30A}" type="slidenum">
              <a:rPr lang="en-US" smtClean="0"/>
              <a:pPr/>
              <a:t>46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4AB1B72-9D4C-4B0B-B1E1-98A96EC295F7}" type="slidenum">
              <a:rPr lang="en-US" smtClean="0"/>
              <a:pPr/>
              <a:t>47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4529EBA-373E-4B1D-B8BB-72727397406D}" type="slidenum">
              <a:rPr lang="en-US" smtClean="0"/>
              <a:pPr/>
              <a:t>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889EED2-6673-4F9F-A584-B8250B2A4641}" type="slidenum">
              <a:rPr lang="en-US" smtClean="0"/>
              <a:pPr/>
              <a:t>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484CDA5-B0E9-4C3A-B2B4-763EA570A34A}" type="slidenum">
              <a:rPr lang="en-US" smtClean="0"/>
              <a:pPr/>
              <a:t>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C04BA5B-8284-47B2-8991-277B8C79CE09}" type="slidenum">
              <a:rPr lang="en-US" smtClean="0"/>
              <a:pPr/>
              <a:t>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32D417C-D454-44DC-B1AF-404DD6384A98}" type="slidenum">
              <a:rPr lang="en-US" smtClean="0"/>
              <a:pPr/>
              <a:t>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28600"/>
            <a:ext cx="1787525" cy="6297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2450" y="228600"/>
            <a:ext cx="5210175" cy="6297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94D23-8DE2-4A96-88DF-D81716540E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BF83B2-1C02-4F6C-9DA3-1127EC13188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CFD6A0-FB9E-48DC-A30A-F6234CA02D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96D73F-7356-4147-A7D3-4F4A00C1CB7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2D4B42-F67F-4018-834C-13F06DD22D8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84408F-53E0-44B4-BA96-B3FABD0C36F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CED123-E000-443E-9FA0-759BE8D0A4A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2B5C18-B247-403E-B6E2-D7F7C1D4CF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1749D9-6BF9-4C43-A104-7732E9ACD36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1AD787-FFD6-44F7-AD8A-D5A2C952BE9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E81913-A1A5-4601-8AE8-700A77A3C2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2450" y="1646238"/>
            <a:ext cx="349885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73700" y="1646238"/>
            <a:ext cx="349885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28600"/>
            <a:ext cx="7131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 Goes Here</a:t>
            </a:r>
          </a:p>
        </p:txBody>
      </p:sp>
      <p:sp>
        <p:nvSpPr>
          <p:cNvPr id="1027" name="Rectangle 3"/>
          <p:cNvSpPr>
            <a:spLocks noGrp="1" noChangeArrowheads="1"/>
          </p:cNvSpPr>
          <p:nvPr>
            <p:ph type="body" idx="1"/>
          </p:nvPr>
        </p:nvSpPr>
        <p:spPr bwMode="auto">
          <a:xfrm>
            <a:off x="1822450" y="1646238"/>
            <a:ext cx="71501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4"/>
          <p:cNvGrpSpPr>
            <a:grpSpLocks/>
          </p:cNvGrpSpPr>
          <p:nvPr userDrawn="1"/>
        </p:nvGrpSpPr>
        <p:grpSpPr bwMode="auto">
          <a:xfrm>
            <a:off x="100013" y="92075"/>
            <a:ext cx="1584325" cy="1120775"/>
            <a:chOff x="63" y="58"/>
            <a:chExt cx="998" cy="706"/>
          </a:xfrm>
        </p:grpSpPr>
        <p:sp>
          <p:nvSpPr>
            <p:cNvPr id="124933" name="Freeform 5"/>
            <p:cNvSpPr>
              <a:spLocks/>
            </p:cNvSpPr>
            <p:nvPr userDrawn="1"/>
          </p:nvSpPr>
          <p:spPr bwMode="auto">
            <a:xfrm>
              <a:off x="329" y="432"/>
              <a:ext cx="77" cy="110"/>
            </a:xfrm>
            <a:custGeom>
              <a:avLst/>
              <a:gdLst/>
              <a:ahLst/>
              <a:cxnLst>
                <a:cxn ang="0">
                  <a:pos x="64" y="0"/>
                </a:cxn>
                <a:cxn ang="0">
                  <a:pos x="64" y="198"/>
                </a:cxn>
                <a:cxn ang="0">
                  <a:pos x="154" y="198"/>
                </a:cxn>
                <a:cxn ang="0">
                  <a:pos x="154" y="220"/>
                </a:cxn>
                <a:cxn ang="0">
                  <a:pos x="0" y="220"/>
                </a:cxn>
                <a:cxn ang="0">
                  <a:pos x="0" y="0"/>
                </a:cxn>
                <a:cxn ang="0">
                  <a:pos x="64" y="0"/>
                </a:cxn>
              </a:cxnLst>
              <a:rect l="0" t="0" r="r" b="b"/>
              <a:pathLst>
                <a:path w="154" h="220">
                  <a:moveTo>
                    <a:pt x="64" y="0"/>
                  </a:moveTo>
                  <a:lnTo>
                    <a:pt x="64" y="198"/>
                  </a:lnTo>
                  <a:lnTo>
                    <a:pt x="154" y="198"/>
                  </a:lnTo>
                  <a:lnTo>
                    <a:pt x="154" y="220"/>
                  </a:lnTo>
                  <a:lnTo>
                    <a:pt x="0" y="220"/>
                  </a:lnTo>
                  <a:lnTo>
                    <a:pt x="0" y="0"/>
                  </a:lnTo>
                  <a:lnTo>
                    <a:pt x="64" y="0"/>
                  </a:lnTo>
                  <a:close/>
                </a:path>
              </a:pathLst>
            </a:custGeom>
            <a:solidFill>
              <a:srgbClr val="000000"/>
            </a:solidFill>
            <a:ln w="0">
              <a:noFill/>
              <a:prstDash val="solid"/>
              <a:round/>
              <a:headEnd/>
              <a:tailEnd/>
            </a:ln>
          </p:spPr>
          <p:txBody>
            <a:bodyPr/>
            <a:lstStyle/>
            <a:p>
              <a:pPr>
                <a:defRPr/>
              </a:pPr>
              <a:endParaRPr lang="en-US"/>
            </a:p>
          </p:txBody>
        </p:sp>
        <p:sp>
          <p:nvSpPr>
            <p:cNvPr id="124934" name="Freeform 6"/>
            <p:cNvSpPr>
              <a:spLocks noEditPoints="1"/>
            </p:cNvSpPr>
            <p:nvPr userDrawn="1"/>
          </p:nvSpPr>
          <p:spPr bwMode="auto">
            <a:xfrm>
              <a:off x="413" y="445"/>
              <a:ext cx="81" cy="97"/>
            </a:xfrm>
            <a:custGeom>
              <a:avLst/>
              <a:gdLst/>
              <a:ahLst/>
              <a:cxnLst>
                <a:cxn ang="0">
                  <a:pos x="108" y="0"/>
                </a:cxn>
                <a:cxn ang="0">
                  <a:pos x="162" y="194"/>
                </a:cxn>
                <a:cxn ang="0">
                  <a:pos x="104" y="194"/>
                </a:cxn>
                <a:cxn ang="0">
                  <a:pos x="94" y="152"/>
                </a:cxn>
                <a:cxn ang="0">
                  <a:pos x="34" y="152"/>
                </a:cxn>
                <a:cxn ang="0">
                  <a:pos x="22" y="194"/>
                </a:cxn>
                <a:cxn ang="0">
                  <a:pos x="0" y="194"/>
                </a:cxn>
                <a:cxn ang="0">
                  <a:pos x="58" y="0"/>
                </a:cxn>
                <a:cxn ang="0">
                  <a:pos x="108" y="0"/>
                </a:cxn>
                <a:cxn ang="0">
                  <a:pos x="40" y="132"/>
                </a:cxn>
                <a:cxn ang="0">
                  <a:pos x="88" y="132"/>
                </a:cxn>
                <a:cxn ang="0">
                  <a:pos x="64" y="46"/>
                </a:cxn>
                <a:cxn ang="0">
                  <a:pos x="40" y="132"/>
                </a:cxn>
              </a:cxnLst>
              <a:rect l="0" t="0" r="r" b="b"/>
              <a:pathLst>
                <a:path w="162" h="194">
                  <a:moveTo>
                    <a:pt x="108" y="0"/>
                  </a:moveTo>
                  <a:lnTo>
                    <a:pt x="162" y="194"/>
                  </a:lnTo>
                  <a:lnTo>
                    <a:pt x="104" y="194"/>
                  </a:lnTo>
                  <a:lnTo>
                    <a:pt x="94" y="152"/>
                  </a:lnTo>
                  <a:lnTo>
                    <a:pt x="34" y="152"/>
                  </a:lnTo>
                  <a:lnTo>
                    <a:pt x="22" y="194"/>
                  </a:lnTo>
                  <a:lnTo>
                    <a:pt x="0" y="194"/>
                  </a:lnTo>
                  <a:lnTo>
                    <a:pt x="58" y="0"/>
                  </a:lnTo>
                  <a:lnTo>
                    <a:pt x="108" y="0"/>
                  </a:lnTo>
                  <a:close/>
                  <a:moveTo>
                    <a:pt x="40" y="132"/>
                  </a:moveTo>
                  <a:lnTo>
                    <a:pt x="88" y="132"/>
                  </a:lnTo>
                  <a:lnTo>
                    <a:pt x="64" y="46"/>
                  </a:lnTo>
                  <a:lnTo>
                    <a:pt x="40" y="132"/>
                  </a:lnTo>
                  <a:close/>
                </a:path>
              </a:pathLst>
            </a:custGeom>
            <a:solidFill>
              <a:srgbClr val="000000"/>
            </a:solidFill>
            <a:ln w="0">
              <a:noFill/>
              <a:prstDash val="solid"/>
              <a:round/>
              <a:headEnd/>
              <a:tailEnd/>
            </a:ln>
          </p:spPr>
          <p:txBody>
            <a:bodyPr/>
            <a:lstStyle/>
            <a:p>
              <a:pPr>
                <a:defRPr/>
              </a:pPr>
              <a:endParaRPr lang="en-US"/>
            </a:p>
          </p:txBody>
        </p:sp>
        <p:sp>
          <p:nvSpPr>
            <p:cNvPr id="124935" name="Freeform 7"/>
            <p:cNvSpPr>
              <a:spLocks/>
            </p:cNvSpPr>
            <p:nvPr userDrawn="1"/>
          </p:nvSpPr>
          <p:spPr bwMode="auto">
            <a:xfrm>
              <a:off x="481" y="445"/>
              <a:ext cx="78" cy="97"/>
            </a:xfrm>
            <a:custGeom>
              <a:avLst/>
              <a:gdLst/>
              <a:ahLst/>
              <a:cxnLst>
                <a:cxn ang="0">
                  <a:pos x="156" y="0"/>
                </a:cxn>
                <a:cxn ang="0">
                  <a:pos x="110" y="122"/>
                </a:cxn>
                <a:cxn ang="0">
                  <a:pos x="110" y="194"/>
                </a:cxn>
                <a:cxn ang="0">
                  <a:pos x="52" y="194"/>
                </a:cxn>
                <a:cxn ang="0">
                  <a:pos x="52" y="122"/>
                </a:cxn>
                <a:cxn ang="0">
                  <a:pos x="0" y="0"/>
                </a:cxn>
                <a:cxn ang="0">
                  <a:pos x="58" y="0"/>
                </a:cxn>
                <a:cxn ang="0">
                  <a:pos x="98" y="94"/>
                </a:cxn>
                <a:cxn ang="0">
                  <a:pos x="134" y="0"/>
                </a:cxn>
                <a:cxn ang="0">
                  <a:pos x="156" y="0"/>
                </a:cxn>
              </a:cxnLst>
              <a:rect l="0" t="0" r="r" b="b"/>
              <a:pathLst>
                <a:path w="156" h="194">
                  <a:moveTo>
                    <a:pt x="156" y="0"/>
                  </a:moveTo>
                  <a:lnTo>
                    <a:pt x="110" y="122"/>
                  </a:lnTo>
                  <a:lnTo>
                    <a:pt x="110" y="194"/>
                  </a:lnTo>
                  <a:lnTo>
                    <a:pt x="52" y="194"/>
                  </a:lnTo>
                  <a:lnTo>
                    <a:pt x="52" y="122"/>
                  </a:lnTo>
                  <a:lnTo>
                    <a:pt x="0" y="0"/>
                  </a:lnTo>
                  <a:lnTo>
                    <a:pt x="58" y="0"/>
                  </a:lnTo>
                  <a:lnTo>
                    <a:pt x="98" y="94"/>
                  </a:lnTo>
                  <a:lnTo>
                    <a:pt x="134" y="0"/>
                  </a:lnTo>
                  <a:lnTo>
                    <a:pt x="156" y="0"/>
                  </a:lnTo>
                  <a:close/>
                </a:path>
              </a:pathLst>
            </a:custGeom>
            <a:solidFill>
              <a:srgbClr val="000000"/>
            </a:solidFill>
            <a:ln w="0">
              <a:noFill/>
              <a:prstDash val="solid"/>
              <a:round/>
              <a:headEnd/>
              <a:tailEnd/>
            </a:ln>
          </p:spPr>
          <p:txBody>
            <a:bodyPr/>
            <a:lstStyle/>
            <a:p>
              <a:pPr>
                <a:defRPr/>
              </a:pPr>
              <a:endParaRPr lang="en-US"/>
            </a:p>
          </p:txBody>
        </p:sp>
        <p:sp>
          <p:nvSpPr>
            <p:cNvPr id="124936" name="Rectangle 8"/>
            <p:cNvSpPr>
              <a:spLocks noChangeArrowheads="1"/>
            </p:cNvSpPr>
            <p:nvPr userDrawn="1"/>
          </p:nvSpPr>
          <p:spPr bwMode="auto">
            <a:xfrm>
              <a:off x="569" y="445"/>
              <a:ext cx="29" cy="97"/>
            </a:xfrm>
            <a:prstGeom prst="rect">
              <a:avLst/>
            </a:prstGeom>
            <a:solidFill>
              <a:srgbClr val="000000"/>
            </a:solidFill>
            <a:ln w="0">
              <a:noFill/>
              <a:miter lim="800000"/>
              <a:headEnd/>
              <a:tailEnd/>
            </a:ln>
          </p:spPr>
          <p:txBody>
            <a:bodyPr/>
            <a:lstStyle/>
            <a:p>
              <a:pPr>
                <a:defRPr/>
              </a:pPr>
              <a:endParaRPr lang="en-US"/>
            </a:p>
          </p:txBody>
        </p:sp>
        <p:sp>
          <p:nvSpPr>
            <p:cNvPr id="124937" name="Freeform 9"/>
            <p:cNvSpPr>
              <a:spLocks/>
            </p:cNvSpPr>
            <p:nvPr userDrawn="1"/>
          </p:nvSpPr>
          <p:spPr bwMode="auto">
            <a:xfrm>
              <a:off x="618" y="445"/>
              <a:ext cx="72" cy="97"/>
            </a:xfrm>
            <a:custGeom>
              <a:avLst/>
              <a:gdLst/>
              <a:ahLst/>
              <a:cxnLst>
                <a:cxn ang="0">
                  <a:pos x="144" y="0"/>
                </a:cxn>
                <a:cxn ang="0">
                  <a:pos x="144" y="194"/>
                </a:cxn>
                <a:cxn ang="0">
                  <a:pos x="100" y="194"/>
                </a:cxn>
                <a:cxn ang="0">
                  <a:pos x="20" y="72"/>
                </a:cxn>
                <a:cxn ang="0">
                  <a:pos x="20" y="194"/>
                </a:cxn>
                <a:cxn ang="0">
                  <a:pos x="0" y="194"/>
                </a:cxn>
                <a:cxn ang="0">
                  <a:pos x="0" y="0"/>
                </a:cxn>
                <a:cxn ang="0">
                  <a:pos x="36" y="0"/>
                </a:cxn>
                <a:cxn ang="0">
                  <a:pos x="126" y="132"/>
                </a:cxn>
                <a:cxn ang="0">
                  <a:pos x="126" y="0"/>
                </a:cxn>
                <a:cxn ang="0">
                  <a:pos x="144" y="0"/>
                </a:cxn>
              </a:cxnLst>
              <a:rect l="0" t="0" r="r" b="b"/>
              <a:pathLst>
                <a:path w="144" h="194">
                  <a:moveTo>
                    <a:pt x="144" y="0"/>
                  </a:moveTo>
                  <a:lnTo>
                    <a:pt x="144" y="194"/>
                  </a:lnTo>
                  <a:lnTo>
                    <a:pt x="100" y="194"/>
                  </a:lnTo>
                  <a:lnTo>
                    <a:pt x="20" y="72"/>
                  </a:lnTo>
                  <a:lnTo>
                    <a:pt x="20" y="194"/>
                  </a:lnTo>
                  <a:lnTo>
                    <a:pt x="0" y="194"/>
                  </a:lnTo>
                  <a:lnTo>
                    <a:pt x="0" y="0"/>
                  </a:lnTo>
                  <a:lnTo>
                    <a:pt x="36" y="0"/>
                  </a:lnTo>
                  <a:lnTo>
                    <a:pt x="126" y="132"/>
                  </a:lnTo>
                  <a:lnTo>
                    <a:pt x="126" y="0"/>
                  </a:lnTo>
                  <a:lnTo>
                    <a:pt x="144" y="0"/>
                  </a:lnTo>
                  <a:close/>
                </a:path>
              </a:pathLst>
            </a:custGeom>
            <a:solidFill>
              <a:srgbClr val="000000"/>
            </a:solidFill>
            <a:ln w="0">
              <a:noFill/>
              <a:prstDash val="solid"/>
              <a:round/>
              <a:headEnd/>
              <a:tailEnd/>
            </a:ln>
          </p:spPr>
          <p:txBody>
            <a:bodyPr/>
            <a:lstStyle/>
            <a:p>
              <a:pPr>
                <a:defRPr/>
              </a:pPr>
              <a:endParaRPr lang="en-US"/>
            </a:p>
          </p:txBody>
        </p:sp>
        <p:sp>
          <p:nvSpPr>
            <p:cNvPr id="124938" name="Freeform 10"/>
            <p:cNvSpPr>
              <a:spLocks/>
            </p:cNvSpPr>
            <p:nvPr userDrawn="1"/>
          </p:nvSpPr>
          <p:spPr bwMode="auto">
            <a:xfrm>
              <a:off x="703" y="430"/>
              <a:ext cx="93" cy="114"/>
            </a:xfrm>
            <a:custGeom>
              <a:avLst/>
              <a:gdLst/>
              <a:ahLst/>
              <a:cxnLst>
                <a:cxn ang="0">
                  <a:pos x="96" y="106"/>
                </a:cxn>
                <a:cxn ang="0">
                  <a:pos x="186" y="106"/>
                </a:cxn>
                <a:cxn ang="0">
                  <a:pos x="186" y="224"/>
                </a:cxn>
                <a:cxn ang="0">
                  <a:pos x="166" y="224"/>
                </a:cxn>
                <a:cxn ang="0">
                  <a:pos x="160" y="210"/>
                </a:cxn>
                <a:cxn ang="0">
                  <a:pos x="132" y="224"/>
                </a:cxn>
                <a:cxn ang="0">
                  <a:pos x="102" y="228"/>
                </a:cxn>
                <a:cxn ang="0">
                  <a:pos x="72" y="224"/>
                </a:cxn>
                <a:cxn ang="0">
                  <a:pos x="48" y="216"/>
                </a:cxn>
                <a:cxn ang="0">
                  <a:pos x="28" y="198"/>
                </a:cxn>
                <a:cxn ang="0">
                  <a:pos x="12" y="176"/>
                </a:cxn>
                <a:cxn ang="0">
                  <a:pos x="4" y="150"/>
                </a:cxn>
                <a:cxn ang="0">
                  <a:pos x="0" y="116"/>
                </a:cxn>
                <a:cxn ang="0">
                  <a:pos x="4" y="84"/>
                </a:cxn>
                <a:cxn ang="0">
                  <a:pos x="12" y="56"/>
                </a:cxn>
                <a:cxn ang="0">
                  <a:pos x="28" y="32"/>
                </a:cxn>
                <a:cxn ang="0">
                  <a:pos x="50" y="16"/>
                </a:cxn>
                <a:cxn ang="0">
                  <a:pos x="74" y="4"/>
                </a:cxn>
                <a:cxn ang="0">
                  <a:pos x="104" y="0"/>
                </a:cxn>
                <a:cxn ang="0">
                  <a:pos x="132" y="4"/>
                </a:cxn>
                <a:cxn ang="0">
                  <a:pos x="152" y="16"/>
                </a:cxn>
                <a:cxn ang="0">
                  <a:pos x="168" y="36"/>
                </a:cxn>
                <a:cxn ang="0">
                  <a:pos x="178" y="64"/>
                </a:cxn>
                <a:cxn ang="0">
                  <a:pos x="148" y="78"/>
                </a:cxn>
                <a:cxn ang="0">
                  <a:pos x="148" y="72"/>
                </a:cxn>
                <a:cxn ang="0">
                  <a:pos x="148" y="60"/>
                </a:cxn>
                <a:cxn ang="0">
                  <a:pos x="142" y="38"/>
                </a:cxn>
                <a:cxn ang="0">
                  <a:pos x="130" y="24"/>
                </a:cxn>
                <a:cxn ang="0">
                  <a:pos x="112" y="20"/>
                </a:cxn>
                <a:cxn ang="0">
                  <a:pos x="96" y="22"/>
                </a:cxn>
                <a:cxn ang="0">
                  <a:pos x="86" y="30"/>
                </a:cxn>
                <a:cxn ang="0">
                  <a:pos x="78" y="42"/>
                </a:cxn>
                <a:cxn ang="0">
                  <a:pos x="74" y="58"/>
                </a:cxn>
                <a:cxn ang="0">
                  <a:pos x="70" y="84"/>
                </a:cxn>
                <a:cxn ang="0">
                  <a:pos x="70" y="118"/>
                </a:cxn>
                <a:cxn ang="0">
                  <a:pos x="70" y="150"/>
                </a:cxn>
                <a:cxn ang="0">
                  <a:pos x="72" y="174"/>
                </a:cxn>
                <a:cxn ang="0">
                  <a:pos x="76" y="190"/>
                </a:cxn>
                <a:cxn ang="0">
                  <a:pos x="80" y="196"/>
                </a:cxn>
                <a:cxn ang="0">
                  <a:pos x="84" y="202"/>
                </a:cxn>
                <a:cxn ang="0">
                  <a:pos x="90" y="206"/>
                </a:cxn>
                <a:cxn ang="0">
                  <a:pos x="96" y="208"/>
                </a:cxn>
                <a:cxn ang="0">
                  <a:pos x="104" y="208"/>
                </a:cxn>
                <a:cxn ang="0">
                  <a:pos x="112" y="208"/>
                </a:cxn>
                <a:cxn ang="0">
                  <a:pos x="118" y="206"/>
                </a:cxn>
                <a:cxn ang="0">
                  <a:pos x="122" y="202"/>
                </a:cxn>
                <a:cxn ang="0">
                  <a:pos x="126" y="196"/>
                </a:cxn>
                <a:cxn ang="0">
                  <a:pos x="128" y="190"/>
                </a:cxn>
                <a:cxn ang="0">
                  <a:pos x="128" y="182"/>
                </a:cxn>
                <a:cxn ang="0">
                  <a:pos x="128" y="128"/>
                </a:cxn>
                <a:cxn ang="0">
                  <a:pos x="96" y="128"/>
                </a:cxn>
                <a:cxn ang="0">
                  <a:pos x="96" y="106"/>
                </a:cxn>
              </a:cxnLst>
              <a:rect l="0" t="0" r="r" b="b"/>
              <a:pathLst>
                <a:path w="186" h="228">
                  <a:moveTo>
                    <a:pt x="96" y="106"/>
                  </a:moveTo>
                  <a:lnTo>
                    <a:pt x="186" y="106"/>
                  </a:lnTo>
                  <a:lnTo>
                    <a:pt x="186" y="224"/>
                  </a:lnTo>
                  <a:lnTo>
                    <a:pt x="166" y="224"/>
                  </a:lnTo>
                  <a:lnTo>
                    <a:pt x="160" y="210"/>
                  </a:lnTo>
                  <a:lnTo>
                    <a:pt x="132" y="224"/>
                  </a:lnTo>
                  <a:lnTo>
                    <a:pt x="102" y="228"/>
                  </a:lnTo>
                  <a:lnTo>
                    <a:pt x="72" y="224"/>
                  </a:lnTo>
                  <a:lnTo>
                    <a:pt x="48" y="216"/>
                  </a:lnTo>
                  <a:lnTo>
                    <a:pt x="28" y="198"/>
                  </a:lnTo>
                  <a:lnTo>
                    <a:pt x="12" y="176"/>
                  </a:lnTo>
                  <a:lnTo>
                    <a:pt x="4" y="150"/>
                  </a:lnTo>
                  <a:lnTo>
                    <a:pt x="0" y="116"/>
                  </a:lnTo>
                  <a:lnTo>
                    <a:pt x="4" y="84"/>
                  </a:lnTo>
                  <a:lnTo>
                    <a:pt x="12" y="56"/>
                  </a:lnTo>
                  <a:lnTo>
                    <a:pt x="28" y="32"/>
                  </a:lnTo>
                  <a:lnTo>
                    <a:pt x="50" y="16"/>
                  </a:lnTo>
                  <a:lnTo>
                    <a:pt x="74" y="4"/>
                  </a:lnTo>
                  <a:lnTo>
                    <a:pt x="104" y="0"/>
                  </a:lnTo>
                  <a:lnTo>
                    <a:pt x="132" y="4"/>
                  </a:lnTo>
                  <a:lnTo>
                    <a:pt x="152" y="16"/>
                  </a:lnTo>
                  <a:lnTo>
                    <a:pt x="168" y="36"/>
                  </a:lnTo>
                  <a:lnTo>
                    <a:pt x="178" y="64"/>
                  </a:lnTo>
                  <a:lnTo>
                    <a:pt x="148" y="78"/>
                  </a:lnTo>
                  <a:lnTo>
                    <a:pt x="148" y="72"/>
                  </a:lnTo>
                  <a:lnTo>
                    <a:pt x="148" y="60"/>
                  </a:lnTo>
                  <a:lnTo>
                    <a:pt x="142" y="38"/>
                  </a:lnTo>
                  <a:lnTo>
                    <a:pt x="130" y="24"/>
                  </a:lnTo>
                  <a:lnTo>
                    <a:pt x="112" y="20"/>
                  </a:lnTo>
                  <a:lnTo>
                    <a:pt x="96" y="22"/>
                  </a:lnTo>
                  <a:lnTo>
                    <a:pt x="86" y="30"/>
                  </a:lnTo>
                  <a:lnTo>
                    <a:pt x="78" y="42"/>
                  </a:lnTo>
                  <a:lnTo>
                    <a:pt x="74" y="58"/>
                  </a:lnTo>
                  <a:lnTo>
                    <a:pt x="70" y="84"/>
                  </a:lnTo>
                  <a:lnTo>
                    <a:pt x="70" y="118"/>
                  </a:lnTo>
                  <a:lnTo>
                    <a:pt x="70" y="150"/>
                  </a:lnTo>
                  <a:lnTo>
                    <a:pt x="72" y="174"/>
                  </a:lnTo>
                  <a:lnTo>
                    <a:pt x="76" y="190"/>
                  </a:lnTo>
                  <a:lnTo>
                    <a:pt x="80" y="196"/>
                  </a:lnTo>
                  <a:lnTo>
                    <a:pt x="84" y="202"/>
                  </a:lnTo>
                  <a:lnTo>
                    <a:pt x="90" y="206"/>
                  </a:lnTo>
                  <a:lnTo>
                    <a:pt x="96" y="208"/>
                  </a:lnTo>
                  <a:lnTo>
                    <a:pt x="104" y="208"/>
                  </a:lnTo>
                  <a:lnTo>
                    <a:pt x="112" y="208"/>
                  </a:lnTo>
                  <a:lnTo>
                    <a:pt x="118" y="206"/>
                  </a:lnTo>
                  <a:lnTo>
                    <a:pt x="122" y="202"/>
                  </a:lnTo>
                  <a:lnTo>
                    <a:pt x="126" y="196"/>
                  </a:lnTo>
                  <a:lnTo>
                    <a:pt x="128" y="190"/>
                  </a:lnTo>
                  <a:lnTo>
                    <a:pt x="128" y="182"/>
                  </a:lnTo>
                  <a:lnTo>
                    <a:pt x="128" y="128"/>
                  </a:lnTo>
                  <a:lnTo>
                    <a:pt x="96" y="128"/>
                  </a:lnTo>
                  <a:lnTo>
                    <a:pt x="96" y="106"/>
                  </a:lnTo>
                  <a:close/>
                </a:path>
              </a:pathLst>
            </a:custGeom>
            <a:solidFill>
              <a:srgbClr val="000000"/>
            </a:solidFill>
            <a:ln w="0">
              <a:noFill/>
              <a:prstDash val="solid"/>
              <a:round/>
              <a:headEnd/>
              <a:tailEnd/>
            </a:ln>
          </p:spPr>
          <p:txBody>
            <a:bodyPr/>
            <a:lstStyle/>
            <a:p>
              <a:pPr>
                <a:defRPr/>
              </a:pPr>
              <a:endParaRPr lang="en-US"/>
            </a:p>
          </p:txBody>
        </p:sp>
        <p:sp>
          <p:nvSpPr>
            <p:cNvPr id="124939" name="Freeform 11"/>
            <p:cNvSpPr>
              <a:spLocks/>
            </p:cNvSpPr>
            <p:nvPr userDrawn="1"/>
          </p:nvSpPr>
          <p:spPr bwMode="auto">
            <a:xfrm>
              <a:off x="502" y="569"/>
              <a:ext cx="30" cy="60"/>
            </a:xfrm>
            <a:custGeom>
              <a:avLst/>
              <a:gdLst/>
              <a:ahLst/>
              <a:cxnLst>
                <a:cxn ang="0">
                  <a:pos x="58" y="30"/>
                </a:cxn>
                <a:cxn ang="0">
                  <a:pos x="58" y="40"/>
                </a:cxn>
                <a:cxn ang="0">
                  <a:pos x="44" y="40"/>
                </a:cxn>
                <a:cxn ang="0">
                  <a:pos x="44" y="104"/>
                </a:cxn>
                <a:cxn ang="0">
                  <a:pos x="44" y="106"/>
                </a:cxn>
                <a:cxn ang="0">
                  <a:pos x="46" y="108"/>
                </a:cxn>
                <a:cxn ang="0">
                  <a:pos x="48" y="110"/>
                </a:cxn>
                <a:cxn ang="0">
                  <a:pos x="50" y="108"/>
                </a:cxn>
                <a:cxn ang="0">
                  <a:pos x="52" y="106"/>
                </a:cxn>
                <a:cxn ang="0">
                  <a:pos x="60" y="106"/>
                </a:cxn>
                <a:cxn ang="0">
                  <a:pos x="58" y="112"/>
                </a:cxn>
                <a:cxn ang="0">
                  <a:pos x="52" y="116"/>
                </a:cxn>
                <a:cxn ang="0">
                  <a:pos x="46" y="120"/>
                </a:cxn>
                <a:cxn ang="0">
                  <a:pos x="36" y="120"/>
                </a:cxn>
                <a:cxn ang="0">
                  <a:pos x="28" y="120"/>
                </a:cxn>
                <a:cxn ang="0">
                  <a:pos x="20" y="116"/>
                </a:cxn>
                <a:cxn ang="0">
                  <a:pos x="16" y="112"/>
                </a:cxn>
                <a:cxn ang="0">
                  <a:pos x="12" y="106"/>
                </a:cxn>
                <a:cxn ang="0">
                  <a:pos x="12" y="100"/>
                </a:cxn>
                <a:cxn ang="0">
                  <a:pos x="12" y="40"/>
                </a:cxn>
                <a:cxn ang="0">
                  <a:pos x="0" y="40"/>
                </a:cxn>
                <a:cxn ang="0">
                  <a:pos x="0" y="30"/>
                </a:cxn>
                <a:cxn ang="0">
                  <a:pos x="12" y="30"/>
                </a:cxn>
                <a:cxn ang="0">
                  <a:pos x="12" y="14"/>
                </a:cxn>
                <a:cxn ang="0">
                  <a:pos x="28" y="8"/>
                </a:cxn>
                <a:cxn ang="0">
                  <a:pos x="44" y="0"/>
                </a:cxn>
                <a:cxn ang="0">
                  <a:pos x="44" y="30"/>
                </a:cxn>
                <a:cxn ang="0">
                  <a:pos x="58" y="30"/>
                </a:cxn>
              </a:cxnLst>
              <a:rect l="0" t="0" r="r" b="b"/>
              <a:pathLst>
                <a:path w="60" h="120">
                  <a:moveTo>
                    <a:pt x="58" y="30"/>
                  </a:moveTo>
                  <a:lnTo>
                    <a:pt x="58" y="40"/>
                  </a:lnTo>
                  <a:lnTo>
                    <a:pt x="44" y="40"/>
                  </a:lnTo>
                  <a:lnTo>
                    <a:pt x="44" y="104"/>
                  </a:lnTo>
                  <a:lnTo>
                    <a:pt x="44" y="106"/>
                  </a:lnTo>
                  <a:lnTo>
                    <a:pt x="46" y="108"/>
                  </a:lnTo>
                  <a:lnTo>
                    <a:pt x="48" y="110"/>
                  </a:lnTo>
                  <a:lnTo>
                    <a:pt x="50" y="108"/>
                  </a:lnTo>
                  <a:lnTo>
                    <a:pt x="52" y="106"/>
                  </a:lnTo>
                  <a:lnTo>
                    <a:pt x="60" y="106"/>
                  </a:lnTo>
                  <a:lnTo>
                    <a:pt x="58" y="112"/>
                  </a:lnTo>
                  <a:lnTo>
                    <a:pt x="52" y="116"/>
                  </a:lnTo>
                  <a:lnTo>
                    <a:pt x="46" y="120"/>
                  </a:lnTo>
                  <a:lnTo>
                    <a:pt x="36" y="120"/>
                  </a:lnTo>
                  <a:lnTo>
                    <a:pt x="28" y="120"/>
                  </a:lnTo>
                  <a:lnTo>
                    <a:pt x="20" y="116"/>
                  </a:lnTo>
                  <a:lnTo>
                    <a:pt x="16" y="112"/>
                  </a:lnTo>
                  <a:lnTo>
                    <a:pt x="12" y="106"/>
                  </a:lnTo>
                  <a:lnTo>
                    <a:pt x="12" y="100"/>
                  </a:lnTo>
                  <a:lnTo>
                    <a:pt x="12" y="40"/>
                  </a:lnTo>
                  <a:lnTo>
                    <a:pt x="0" y="40"/>
                  </a:lnTo>
                  <a:lnTo>
                    <a:pt x="0" y="30"/>
                  </a:lnTo>
                  <a:lnTo>
                    <a:pt x="12" y="30"/>
                  </a:lnTo>
                  <a:lnTo>
                    <a:pt x="12" y="14"/>
                  </a:lnTo>
                  <a:lnTo>
                    <a:pt x="28" y="8"/>
                  </a:lnTo>
                  <a:lnTo>
                    <a:pt x="44" y="0"/>
                  </a:lnTo>
                  <a:lnTo>
                    <a:pt x="44" y="30"/>
                  </a:lnTo>
                  <a:lnTo>
                    <a:pt x="58" y="30"/>
                  </a:lnTo>
                  <a:close/>
                </a:path>
              </a:pathLst>
            </a:custGeom>
            <a:solidFill>
              <a:srgbClr val="000000"/>
            </a:solidFill>
            <a:ln w="0">
              <a:noFill/>
              <a:prstDash val="solid"/>
              <a:round/>
              <a:headEnd/>
              <a:tailEnd/>
            </a:ln>
          </p:spPr>
          <p:txBody>
            <a:bodyPr/>
            <a:lstStyle/>
            <a:p>
              <a:pPr>
                <a:defRPr/>
              </a:pPr>
              <a:endParaRPr lang="en-US"/>
            </a:p>
          </p:txBody>
        </p:sp>
        <p:sp>
          <p:nvSpPr>
            <p:cNvPr id="124940" name="Freeform 12"/>
            <p:cNvSpPr>
              <a:spLocks/>
            </p:cNvSpPr>
            <p:nvPr userDrawn="1"/>
          </p:nvSpPr>
          <p:spPr bwMode="auto">
            <a:xfrm>
              <a:off x="541" y="567"/>
              <a:ext cx="43" cy="62"/>
            </a:xfrm>
            <a:custGeom>
              <a:avLst/>
              <a:gdLst/>
              <a:ahLst/>
              <a:cxnLst>
                <a:cxn ang="0">
                  <a:pos x="0" y="124"/>
                </a:cxn>
                <a:cxn ang="0">
                  <a:pos x="0" y="0"/>
                </a:cxn>
                <a:cxn ang="0">
                  <a:pos x="16" y="0"/>
                </a:cxn>
                <a:cxn ang="0">
                  <a:pos x="34" y="0"/>
                </a:cxn>
                <a:cxn ang="0">
                  <a:pos x="34" y="48"/>
                </a:cxn>
                <a:cxn ang="0">
                  <a:pos x="38" y="40"/>
                </a:cxn>
                <a:cxn ang="0">
                  <a:pos x="46" y="34"/>
                </a:cxn>
                <a:cxn ang="0">
                  <a:pos x="54" y="32"/>
                </a:cxn>
                <a:cxn ang="0">
                  <a:pos x="62" y="30"/>
                </a:cxn>
                <a:cxn ang="0">
                  <a:pos x="72" y="32"/>
                </a:cxn>
                <a:cxn ang="0">
                  <a:pos x="78" y="34"/>
                </a:cxn>
                <a:cxn ang="0">
                  <a:pos x="82" y="38"/>
                </a:cxn>
                <a:cxn ang="0">
                  <a:pos x="84" y="44"/>
                </a:cxn>
                <a:cxn ang="0">
                  <a:pos x="86" y="50"/>
                </a:cxn>
                <a:cxn ang="0">
                  <a:pos x="86" y="124"/>
                </a:cxn>
                <a:cxn ang="0">
                  <a:pos x="54" y="124"/>
                </a:cxn>
                <a:cxn ang="0">
                  <a:pos x="54" y="54"/>
                </a:cxn>
                <a:cxn ang="0">
                  <a:pos x="52" y="50"/>
                </a:cxn>
                <a:cxn ang="0">
                  <a:pos x="50" y="48"/>
                </a:cxn>
                <a:cxn ang="0">
                  <a:pos x="48" y="46"/>
                </a:cxn>
                <a:cxn ang="0">
                  <a:pos x="44" y="48"/>
                </a:cxn>
                <a:cxn ang="0">
                  <a:pos x="40" y="52"/>
                </a:cxn>
                <a:cxn ang="0">
                  <a:pos x="38" y="56"/>
                </a:cxn>
                <a:cxn ang="0">
                  <a:pos x="34" y="68"/>
                </a:cxn>
                <a:cxn ang="0">
                  <a:pos x="34" y="78"/>
                </a:cxn>
                <a:cxn ang="0">
                  <a:pos x="34" y="124"/>
                </a:cxn>
                <a:cxn ang="0">
                  <a:pos x="0" y="124"/>
                </a:cxn>
              </a:cxnLst>
              <a:rect l="0" t="0" r="r" b="b"/>
              <a:pathLst>
                <a:path w="86" h="124">
                  <a:moveTo>
                    <a:pt x="0" y="124"/>
                  </a:moveTo>
                  <a:lnTo>
                    <a:pt x="0" y="0"/>
                  </a:lnTo>
                  <a:lnTo>
                    <a:pt x="16" y="0"/>
                  </a:lnTo>
                  <a:lnTo>
                    <a:pt x="34" y="0"/>
                  </a:lnTo>
                  <a:lnTo>
                    <a:pt x="34" y="48"/>
                  </a:lnTo>
                  <a:lnTo>
                    <a:pt x="38" y="40"/>
                  </a:lnTo>
                  <a:lnTo>
                    <a:pt x="46" y="34"/>
                  </a:lnTo>
                  <a:lnTo>
                    <a:pt x="54" y="32"/>
                  </a:lnTo>
                  <a:lnTo>
                    <a:pt x="62" y="30"/>
                  </a:lnTo>
                  <a:lnTo>
                    <a:pt x="72" y="32"/>
                  </a:lnTo>
                  <a:lnTo>
                    <a:pt x="78" y="34"/>
                  </a:lnTo>
                  <a:lnTo>
                    <a:pt x="82" y="38"/>
                  </a:lnTo>
                  <a:lnTo>
                    <a:pt x="84" y="44"/>
                  </a:lnTo>
                  <a:lnTo>
                    <a:pt x="86" y="50"/>
                  </a:lnTo>
                  <a:lnTo>
                    <a:pt x="86" y="124"/>
                  </a:lnTo>
                  <a:lnTo>
                    <a:pt x="54" y="124"/>
                  </a:lnTo>
                  <a:lnTo>
                    <a:pt x="54" y="54"/>
                  </a:lnTo>
                  <a:lnTo>
                    <a:pt x="52" y="50"/>
                  </a:lnTo>
                  <a:lnTo>
                    <a:pt x="50" y="48"/>
                  </a:lnTo>
                  <a:lnTo>
                    <a:pt x="48" y="46"/>
                  </a:lnTo>
                  <a:lnTo>
                    <a:pt x="44" y="48"/>
                  </a:lnTo>
                  <a:lnTo>
                    <a:pt x="40" y="52"/>
                  </a:lnTo>
                  <a:lnTo>
                    <a:pt x="38" y="56"/>
                  </a:lnTo>
                  <a:lnTo>
                    <a:pt x="34" y="68"/>
                  </a:lnTo>
                  <a:lnTo>
                    <a:pt x="34" y="78"/>
                  </a:lnTo>
                  <a:lnTo>
                    <a:pt x="34" y="124"/>
                  </a:lnTo>
                  <a:lnTo>
                    <a:pt x="0" y="124"/>
                  </a:lnTo>
                  <a:close/>
                </a:path>
              </a:pathLst>
            </a:custGeom>
            <a:solidFill>
              <a:srgbClr val="000000"/>
            </a:solidFill>
            <a:ln w="0">
              <a:noFill/>
              <a:prstDash val="solid"/>
              <a:round/>
              <a:headEnd/>
              <a:tailEnd/>
            </a:ln>
          </p:spPr>
          <p:txBody>
            <a:bodyPr/>
            <a:lstStyle/>
            <a:p>
              <a:pPr>
                <a:defRPr/>
              </a:pPr>
              <a:endParaRPr lang="en-US"/>
            </a:p>
          </p:txBody>
        </p:sp>
        <p:sp>
          <p:nvSpPr>
            <p:cNvPr id="124941" name="Freeform 13"/>
            <p:cNvSpPr>
              <a:spLocks noEditPoints="1"/>
            </p:cNvSpPr>
            <p:nvPr userDrawn="1"/>
          </p:nvSpPr>
          <p:spPr bwMode="auto">
            <a:xfrm>
              <a:off x="593" y="582"/>
              <a:ext cx="41" cy="48"/>
            </a:xfrm>
            <a:custGeom>
              <a:avLst/>
              <a:gdLst/>
              <a:ahLst/>
              <a:cxnLst>
                <a:cxn ang="0">
                  <a:pos x="68" y="60"/>
                </a:cxn>
                <a:cxn ang="0">
                  <a:pos x="82" y="64"/>
                </a:cxn>
                <a:cxn ang="0">
                  <a:pos x="76" y="82"/>
                </a:cxn>
                <a:cxn ang="0">
                  <a:pos x="64" y="92"/>
                </a:cxn>
                <a:cxn ang="0">
                  <a:pos x="44" y="96"/>
                </a:cxn>
                <a:cxn ang="0">
                  <a:pos x="26" y="92"/>
                </a:cxn>
                <a:cxn ang="0">
                  <a:pos x="10" y="84"/>
                </a:cxn>
                <a:cxn ang="0">
                  <a:pos x="2" y="70"/>
                </a:cxn>
                <a:cxn ang="0">
                  <a:pos x="0" y="50"/>
                </a:cxn>
                <a:cxn ang="0">
                  <a:pos x="2" y="30"/>
                </a:cxn>
                <a:cxn ang="0">
                  <a:pos x="12" y="14"/>
                </a:cxn>
                <a:cxn ang="0">
                  <a:pos x="18" y="8"/>
                </a:cxn>
                <a:cxn ang="0">
                  <a:pos x="26" y="4"/>
                </a:cxn>
                <a:cxn ang="0">
                  <a:pos x="34" y="2"/>
                </a:cxn>
                <a:cxn ang="0">
                  <a:pos x="42" y="0"/>
                </a:cxn>
                <a:cxn ang="0">
                  <a:pos x="60" y="4"/>
                </a:cxn>
                <a:cxn ang="0">
                  <a:pos x="72" y="12"/>
                </a:cxn>
                <a:cxn ang="0">
                  <a:pos x="80" y="28"/>
                </a:cxn>
                <a:cxn ang="0">
                  <a:pos x="82" y="50"/>
                </a:cxn>
                <a:cxn ang="0">
                  <a:pos x="34" y="50"/>
                </a:cxn>
                <a:cxn ang="0">
                  <a:pos x="36" y="70"/>
                </a:cxn>
                <a:cxn ang="0">
                  <a:pos x="42" y="82"/>
                </a:cxn>
                <a:cxn ang="0">
                  <a:pos x="52" y="86"/>
                </a:cxn>
                <a:cxn ang="0">
                  <a:pos x="58" y="86"/>
                </a:cxn>
                <a:cxn ang="0">
                  <a:pos x="62" y="82"/>
                </a:cxn>
                <a:cxn ang="0">
                  <a:pos x="66" y="78"/>
                </a:cxn>
                <a:cxn ang="0">
                  <a:pos x="68" y="74"/>
                </a:cxn>
                <a:cxn ang="0">
                  <a:pos x="68" y="66"/>
                </a:cxn>
                <a:cxn ang="0">
                  <a:pos x="68" y="64"/>
                </a:cxn>
                <a:cxn ang="0">
                  <a:pos x="68" y="60"/>
                </a:cxn>
                <a:cxn ang="0">
                  <a:pos x="34" y="40"/>
                </a:cxn>
                <a:cxn ang="0">
                  <a:pos x="54" y="40"/>
                </a:cxn>
                <a:cxn ang="0">
                  <a:pos x="52" y="30"/>
                </a:cxn>
                <a:cxn ang="0">
                  <a:pos x="52" y="20"/>
                </a:cxn>
                <a:cxn ang="0">
                  <a:pos x="50" y="14"/>
                </a:cxn>
                <a:cxn ang="0">
                  <a:pos x="48" y="10"/>
                </a:cxn>
                <a:cxn ang="0">
                  <a:pos x="44" y="10"/>
                </a:cxn>
                <a:cxn ang="0">
                  <a:pos x="40" y="10"/>
                </a:cxn>
                <a:cxn ang="0">
                  <a:pos x="38" y="16"/>
                </a:cxn>
                <a:cxn ang="0">
                  <a:pos x="36" y="22"/>
                </a:cxn>
                <a:cxn ang="0">
                  <a:pos x="34" y="32"/>
                </a:cxn>
                <a:cxn ang="0">
                  <a:pos x="34" y="40"/>
                </a:cxn>
              </a:cxnLst>
              <a:rect l="0" t="0" r="r" b="b"/>
              <a:pathLst>
                <a:path w="82" h="96">
                  <a:moveTo>
                    <a:pt x="68" y="60"/>
                  </a:moveTo>
                  <a:lnTo>
                    <a:pt x="82" y="64"/>
                  </a:lnTo>
                  <a:lnTo>
                    <a:pt x="76" y="82"/>
                  </a:lnTo>
                  <a:lnTo>
                    <a:pt x="64" y="92"/>
                  </a:lnTo>
                  <a:lnTo>
                    <a:pt x="44" y="96"/>
                  </a:lnTo>
                  <a:lnTo>
                    <a:pt x="26" y="92"/>
                  </a:lnTo>
                  <a:lnTo>
                    <a:pt x="10" y="84"/>
                  </a:lnTo>
                  <a:lnTo>
                    <a:pt x="2" y="70"/>
                  </a:lnTo>
                  <a:lnTo>
                    <a:pt x="0" y="50"/>
                  </a:lnTo>
                  <a:lnTo>
                    <a:pt x="2" y="30"/>
                  </a:lnTo>
                  <a:lnTo>
                    <a:pt x="12" y="14"/>
                  </a:lnTo>
                  <a:lnTo>
                    <a:pt x="18" y="8"/>
                  </a:lnTo>
                  <a:lnTo>
                    <a:pt x="26" y="4"/>
                  </a:lnTo>
                  <a:lnTo>
                    <a:pt x="34" y="2"/>
                  </a:lnTo>
                  <a:lnTo>
                    <a:pt x="42" y="0"/>
                  </a:lnTo>
                  <a:lnTo>
                    <a:pt x="60" y="4"/>
                  </a:lnTo>
                  <a:lnTo>
                    <a:pt x="72" y="12"/>
                  </a:lnTo>
                  <a:lnTo>
                    <a:pt x="80" y="28"/>
                  </a:lnTo>
                  <a:lnTo>
                    <a:pt x="82" y="50"/>
                  </a:lnTo>
                  <a:lnTo>
                    <a:pt x="34" y="50"/>
                  </a:lnTo>
                  <a:lnTo>
                    <a:pt x="36" y="70"/>
                  </a:lnTo>
                  <a:lnTo>
                    <a:pt x="42" y="82"/>
                  </a:lnTo>
                  <a:lnTo>
                    <a:pt x="52" y="86"/>
                  </a:lnTo>
                  <a:lnTo>
                    <a:pt x="58" y="86"/>
                  </a:lnTo>
                  <a:lnTo>
                    <a:pt x="62" y="82"/>
                  </a:lnTo>
                  <a:lnTo>
                    <a:pt x="66" y="78"/>
                  </a:lnTo>
                  <a:lnTo>
                    <a:pt x="68" y="74"/>
                  </a:lnTo>
                  <a:lnTo>
                    <a:pt x="68" y="66"/>
                  </a:lnTo>
                  <a:lnTo>
                    <a:pt x="68" y="64"/>
                  </a:lnTo>
                  <a:lnTo>
                    <a:pt x="68" y="60"/>
                  </a:lnTo>
                  <a:close/>
                  <a:moveTo>
                    <a:pt x="34" y="40"/>
                  </a:moveTo>
                  <a:lnTo>
                    <a:pt x="54" y="40"/>
                  </a:lnTo>
                  <a:lnTo>
                    <a:pt x="52" y="30"/>
                  </a:lnTo>
                  <a:lnTo>
                    <a:pt x="52" y="20"/>
                  </a:lnTo>
                  <a:lnTo>
                    <a:pt x="50" y="14"/>
                  </a:lnTo>
                  <a:lnTo>
                    <a:pt x="48" y="10"/>
                  </a:lnTo>
                  <a:lnTo>
                    <a:pt x="44" y="10"/>
                  </a:lnTo>
                  <a:lnTo>
                    <a:pt x="40" y="10"/>
                  </a:lnTo>
                  <a:lnTo>
                    <a:pt x="38" y="16"/>
                  </a:lnTo>
                  <a:lnTo>
                    <a:pt x="36" y="22"/>
                  </a:lnTo>
                  <a:lnTo>
                    <a:pt x="34" y="32"/>
                  </a:lnTo>
                  <a:lnTo>
                    <a:pt x="34" y="40"/>
                  </a:lnTo>
                  <a:close/>
                </a:path>
              </a:pathLst>
            </a:custGeom>
            <a:solidFill>
              <a:srgbClr val="000000"/>
            </a:solidFill>
            <a:ln w="0">
              <a:noFill/>
              <a:prstDash val="solid"/>
              <a:round/>
              <a:headEnd/>
              <a:tailEnd/>
            </a:ln>
          </p:spPr>
          <p:txBody>
            <a:bodyPr/>
            <a:lstStyle/>
            <a:p>
              <a:pPr>
                <a:defRPr/>
              </a:pPr>
              <a:endParaRPr lang="en-US"/>
            </a:p>
          </p:txBody>
        </p:sp>
        <p:sp>
          <p:nvSpPr>
            <p:cNvPr id="124942" name="Freeform 14"/>
            <p:cNvSpPr>
              <a:spLocks/>
            </p:cNvSpPr>
            <p:nvPr userDrawn="1"/>
          </p:nvSpPr>
          <p:spPr bwMode="auto">
            <a:xfrm>
              <a:off x="129" y="640"/>
              <a:ext cx="80" cy="123"/>
            </a:xfrm>
            <a:custGeom>
              <a:avLst/>
              <a:gdLst/>
              <a:ahLst/>
              <a:cxnLst>
                <a:cxn ang="0">
                  <a:pos x="160" y="0"/>
                </a:cxn>
                <a:cxn ang="0">
                  <a:pos x="160" y="26"/>
                </a:cxn>
                <a:cxn ang="0">
                  <a:pos x="72" y="26"/>
                </a:cxn>
                <a:cxn ang="0">
                  <a:pos x="72" y="106"/>
                </a:cxn>
                <a:cxn ang="0">
                  <a:pos x="146" y="106"/>
                </a:cxn>
                <a:cxn ang="0">
                  <a:pos x="146" y="132"/>
                </a:cxn>
                <a:cxn ang="0">
                  <a:pos x="72" y="132"/>
                </a:cxn>
                <a:cxn ang="0">
                  <a:pos x="72" y="246"/>
                </a:cxn>
                <a:cxn ang="0">
                  <a:pos x="0" y="246"/>
                </a:cxn>
                <a:cxn ang="0">
                  <a:pos x="0" y="0"/>
                </a:cxn>
                <a:cxn ang="0">
                  <a:pos x="160" y="0"/>
                </a:cxn>
              </a:cxnLst>
              <a:rect l="0" t="0" r="r" b="b"/>
              <a:pathLst>
                <a:path w="160" h="246">
                  <a:moveTo>
                    <a:pt x="160" y="0"/>
                  </a:moveTo>
                  <a:lnTo>
                    <a:pt x="160" y="26"/>
                  </a:lnTo>
                  <a:lnTo>
                    <a:pt x="72" y="26"/>
                  </a:lnTo>
                  <a:lnTo>
                    <a:pt x="72" y="106"/>
                  </a:lnTo>
                  <a:lnTo>
                    <a:pt x="146" y="106"/>
                  </a:lnTo>
                  <a:lnTo>
                    <a:pt x="146" y="132"/>
                  </a:lnTo>
                  <a:lnTo>
                    <a:pt x="72" y="132"/>
                  </a:lnTo>
                  <a:lnTo>
                    <a:pt x="72" y="246"/>
                  </a:lnTo>
                  <a:lnTo>
                    <a:pt x="0" y="246"/>
                  </a:lnTo>
                  <a:lnTo>
                    <a:pt x="0" y="0"/>
                  </a:lnTo>
                  <a:lnTo>
                    <a:pt x="160" y="0"/>
                  </a:lnTo>
                  <a:close/>
                </a:path>
              </a:pathLst>
            </a:custGeom>
            <a:solidFill>
              <a:srgbClr val="000000"/>
            </a:solidFill>
            <a:ln w="0">
              <a:noFill/>
              <a:prstDash val="solid"/>
              <a:round/>
              <a:headEnd/>
              <a:tailEnd/>
            </a:ln>
          </p:spPr>
          <p:txBody>
            <a:bodyPr/>
            <a:lstStyle/>
            <a:p>
              <a:pPr>
                <a:defRPr/>
              </a:pPr>
              <a:endParaRPr lang="en-US"/>
            </a:p>
          </p:txBody>
        </p:sp>
        <p:sp>
          <p:nvSpPr>
            <p:cNvPr id="124943" name="Freeform 15"/>
            <p:cNvSpPr>
              <a:spLocks noEditPoints="1"/>
            </p:cNvSpPr>
            <p:nvPr userDrawn="1"/>
          </p:nvSpPr>
          <p:spPr bwMode="auto">
            <a:xfrm>
              <a:off x="213" y="651"/>
              <a:ext cx="98" cy="113"/>
            </a:xfrm>
            <a:custGeom>
              <a:avLst/>
              <a:gdLst/>
              <a:ahLst/>
              <a:cxnLst>
                <a:cxn ang="0">
                  <a:pos x="100" y="0"/>
                </a:cxn>
                <a:cxn ang="0">
                  <a:pos x="130" y="2"/>
                </a:cxn>
                <a:cxn ang="0">
                  <a:pos x="154" y="12"/>
                </a:cxn>
                <a:cxn ang="0">
                  <a:pos x="172" y="28"/>
                </a:cxn>
                <a:cxn ang="0">
                  <a:pos x="186" y="50"/>
                </a:cxn>
                <a:cxn ang="0">
                  <a:pos x="194" y="78"/>
                </a:cxn>
                <a:cxn ang="0">
                  <a:pos x="196" y="114"/>
                </a:cxn>
                <a:cxn ang="0">
                  <a:pos x="194" y="148"/>
                </a:cxn>
                <a:cxn ang="0">
                  <a:pos x="186" y="176"/>
                </a:cxn>
                <a:cxn ang="0">
                  <a:pos x="172" y="198"/>
                </a:cxn>
                <a:cxn ang="0">
                  <a:pos x="152" y="214"/>
                </a:cxn>
                <a:cxn ang="0">
                  <a:pos x="128" y="224"/>
                </a:cxn>
                <a:cxn ang="0">
                  <a:pos x="98" y="226"/>
                </a:cxn>
                <a:cxn ang="0">
                  <a:pos x="68" y="224"/>
                </a:cxn>
                <a:cxn ang="0">
                  <a:pos x="44" y="214"/>
                </a:cxn>
                <a:cxn ang="0">
                  <a:pos x="26" y="198"/>
                </a:cxn>
                <a:cxn ang="0">
                  <a:pos x="12" y="176"/>
                </a:cxn>
                <a:cxn ang="0">
                  <a:pos x="4" y="146"/>
                </a:cxn>
                <a:cxn ang="0">
                  <a:pos x="0" y="110"/>
                </a:cxn>
                <a:cxn ang="0">
                  <a:pos x="4" y="76"/>
                </a:cxn>
                <a:cxn ang="0">
                  <a:pos x="12" y="48"/>
                </a:cxn>
                <a:cxn ang="0">
                  <a:pos x="26" y="28"/>
                </a:cxn>
                <a:cxn ang="0">
                  <a:pos x="46" y="12"/>
                </a:cxn>
                <a:cxn ang="0">
                  <a:pos x="70" y="2"/>
                </a:cxn>
                <a:cxn ang="0">
                  <a:pos x="100" y="0"/>
                </a:cxn>
                <a:cxn ang="0">
                  <a:pos x="98" y="18"/>
                </a:cxn>
                <a:cxn ang="0">
                  <a:pos x="90" y="18"/>
                </a:cxn>
                <a:cxn ang="0">
                  <a:pos x="84" y="22"/>
                </a:cxn>
                <a:cxn ang="0">
                  <a:pos x="78" y="28"/>
                </a:cxn>
                <a:cxn ang="0">
                  <a:pos x="74" y="38"/>
                </a:cxn>
                <a:cxn ang="0">
                  <a:pos x="70" y="54"/>
                </a:cxn>
                <a:cxn ang="0">
                  <a:pos x="68" y="80"/>
                </a:cxn>
                <a:cxn ang="0">
                  <a:pos x="68" y="114"/>
                </a:cxn>
                <a:cxn ang="0">
                  <a:pos x="68" y="146"/>
                </a:cxn>
                <a:cxn ang="0">
                  <a:pos x="70" y="172"/>
                </a:cxn>
                <a:cxn ang="0">
                  <a:pos x="74" y="190"/>
                </a:cxn>
                <a:cxn ang="0">
                  <a:pos x="78" y="198"/>
                </a:cxn>
                <a:cxn ang="0">
                  <a:pos x="84" y="204"/>
                </a:cxn>
                <a:cxn ang="0">
                  <a:pos x="90" y="208"/>
                </a:cxn>
                <a:cxn ang="0">
                  <a:pos x="98" y="210"/>
                </a:cxn>
                <a:cxn ang="0">
                  <a:pos x="106" y="208"/>
                </a:cxn>
                <a:cxn ang="0">
                  <a:pos x="114" y="204"/>
                </a:cxn>
                <a:cxn ang="0">
                  <a:pos x="120" y="198"/>
                </a:cxn>
                <a:cxn ang="0">
                  <a:pos x="122" y="190"/>
                </a:cxn>
                <a:cxn ang="0">
                  <a:pos x="126" y="172"/>
                </a:cxn>
                <a:cxn ang="0">
                  <a:pos x="128" y="146"/>
                </a:cxn>
                <a:cxn ang="0">
                  <a:pos x="130" y="114"/>
                </a:cxn>
                <a:cxn ang="0">
                  <a:pos x="128" y="80"/>
                </a:cxn>
                <a:cxn ang="0">
                  <a:pos x="126" y="54"/>
                </a:cxn>
                <a:cxn ang="0">
                  <a:pos x="122" y="38"/>
                </a:cxn>
                <a:cxn ang="0">
                  <a:pos x="120" y="28"/>
                </a:cxn>
                <a:cxn ang="0">
                  <a:pos x="114" y="22"/>
                </a:cxn>
                <a:cxn ang="0">
                  <a:pos x="106" y="18"/>
                </a:cxn>
                <a:cxn ang="0">
                  <a:pos x="98" y="18"/>
                </a:cxn>
              </a:cxnLst>
              <a:rect l="0" t="0" r="r" b="b"/>
              <a:pathLst>
                <a:path w="196" h="226">
                  <a:moveTo>
                    <a:pt x="100" y="0"/>
                  </a:moveTo>
                  <a:lnTo>
                    <a:pt x="130" y="2"/>
                  </a:lnTo>
                  <a:lnTo>
                    <a:pt x="154" y="12"/>
                  </a:lnTo>
                  <a:lnTo>
                    <a:pt x="172" y="28"/>
                  </a:lnTo>
                  <a:lnTo>
                    <a:pt x="186" y="50"/>
                  </a:lnTo>
                  <a:lnTo>
                    <a:pt x="194" y="78"/>
                  </a:lnTo>
                  <a:lnTo>
                    <a:pt x="196" y="114"/>
                  </a:lnTo>
                  <a:lnTo>
                    <a:pt x="194" y="148"/>
                  </a:lnTo>
                  <a:lnTo>
                    <a:pt x="186" y="176"/>
                  </a:lnTo>
                  <a:lnTo>
                    <a:pt x="172" y="198"/>
                  </a:lnTo>
                  <a:lnTo>
                    <a:pt x="152" y="214"/>
                  </a:lnTo>
                  <a:lnTo>
                    <a:pt x="128" y="224"/>
                  </a:lnTo>
                  <a:lnTo>
                    <a:pt x="98" y="226"/>
                  </a:lnTo>
                  <a:lnTo>
                    <a:pt x="68" y="224"/>
                  </a:lnTo>
                  <a:lnTo>
                    <a:pt x="44" y="214"/>
                  </a:lnTo>
                  <a:lnTo>
                    <a:pt x="26" y="198"/>
                  </a:lnTo>
                  <a:lnTo>
                    <a:pt x="12" y="176"/>
                  </a:lnTo>
                  <a:lnTo>
                    <a:pt x="4" y="146"/>
                  </a:lnTo>
                  <a:lnTo>
                    <a:pt x="0" y="110"/>
                  </a:lnTo>
                  <a:lnTo>
                    <a:pt x="4" y="76"/>
                  </a:lnTo>
                  <a:lnTo>
                    <a:pt x="12" y="48"/>
                  </a:lnTo>
                  <a:lnTo>
                    <a:pt x="26" y="28"/>
                  </a:lnTo>
                  <a:lnTo>
                    <a:pt x="46" y="12"/>
                  </a:lnTo>
                  <a:lnTo>
                    <a:pt x="70" y="2"/>
                  </a:lnTo>
                  <a:lnTo>
                    <a:pt x="100" y="0"/>
                  </a:lnTo>
                  <a:close/>
                  <a:moveTo>
                    <a:pt x="98" y="18"/>
                  </a:moveTo>
                  <a:lnTo>
                    <a:pt x="90" y="18"/>
                  </a:lnTo>
                  <a:lnTo>
                    <a:pt x="84" y="22"/>
                  </a:lnTo>
                  <a:lnTo>
                    <a:pt x="78" y="28"/>
                  </a:lnTo>
                  <a:lnTo>
                    <a:pt x="74" y="38"/>
                  </a:lnTo>
                  <a:lnTo>
                    <a:pt x="70" y="54"/>
                  </a:lnTo>
                  <a:lnTo>
                    <a:pt x="68" y="80"/>
                  </a:lnTo>
                  <a:lnTo>
                    <a:pt x="68" y="114"/>
                  </a:lnTo>
                  <a:lnTo>
                    <a:pt x="68" y="146"/>
                  </a:lnTo>
                  <a:lnTo>
                    <a:pt x="70" y="172"/>
                  </a:lnTo>
                  <a:lnTo>
                    <a:pt x="74" y="190"/>
                  </a:lnTo>
                  <a:lnTo>
                    <a:pt x="78" y="198"/>
                  </a:lnTo>
                  <a:lnTo>
                    <a:pt x="84" y="204"/>
                  </a:lnTo>
                  <a:lnTo>
                    <a:pt x="90" y="208"/>
                  </a:lnTo>
                  <a:lnTo>
                    <a:pt x="98" y="210"/>
                  </a:lnTo>
                  <a:lnTo>
                    <a:pt x="106" y="208"/>
                  </a:lnTo>
                  <a:lnTo>
                    <a:pt x="114" y="204"/>
                  </a:lnTo>
                  <a:lnTo>
                    <a:pt x="120" y="198"/>
                  </a:lnTo>
                  <a:lnTo>
                    <a:pt x="122" y="190"/>
                  </a:lnTo>
                  <a:lnTo>
                    <a:pt x="126" y="172"/>
                  </a:lnTo>
                  <a:lnTo>
                    <a:pt x="128" y="146"/>
                  </a:lnTo>
                  <a:lnTo>
                    <a:pt x="130" y="114"/>
                  </a:lnTo>
                  <a:lnTo>
                    <a:pt x="128" y="80"/>
                  </a:lnTo>
                  <a:lnTo>
                    <a:pt x="126" y="54"/>
                  </a:lnTo>
                  <a:lnTo>
                    <a:pt x="122" y="38"/>
                  </a:lnTo>
                  <a:lnTo>
                    <a:pt x="120" y="28"/>
                  </a:lnTo>
                  <a:lnTo>
                    <a:pt x="114" y="22"/>
                  </a:lnTo>
                  <a:lnTo>
                    <a:pt x="106" y="18"/>
                  </a:lnTo>
                  <a:lnTo>
                    <a:pt x="98" y="18"/>
                  </a:lnTo>
                  <a:close/>
                </a:path>
              </a:pathLst>
            </a:custGeom>
            <a:solidFill>
              <a:srgbClr val="000000"/>
            </a:solidFill>
            <a:ln w="0">
              <a:noFill/>
              <a:prstDash val="solid"/>
              <a:round/>
              <a:headEnd/>
              <a:tailEnd/>
            </a:ln>
          </p:spPr>
          <p:txBody>
            <a:bodyPr/>
            <a:lstStyle/>
            <a:p>
              <a:pPr>
                <a:defRPr/>
              </a:pPr>
              <a:endParaRPr lang="en-US"/>
            </a:p>
          </p:txBody>
        </p:sp>
        <p:sp>
          <p:nvSpPr>
            <p:cNvPr id="124944" name="Freeform 16"/>
            <p:cNvSpPr>
              <a:spLocks/>
            </p:cNvSpPr>
            <p:nvPr userDrawn="1"/>
          </p:nvSpPr>
          <p:spPr bwMode="auto">
            <a:xfrm>
              <a:off x="323" y="665"/>
              <a:ext cx="75" cy="99"/>
            </a:xfrm>
            <a:custGeom>
              <a:avLst/>
              <a:gdLst/>
              <a:ahLst/>
              <a:cxnLst>
                <a:cxn ang="0">
                  <a:pos x="150" y="0"/>
                </a:cxn>
                <a:cxn ang="0">
                  <a:pos x="150" y="132"/>
                </a:cxn>
                <a:cxn ang="0">
                  <a:pos x="146" y="156"/>
                </a:cxn>
                <a:cxn ang="0">
                  <a:pos x="138" y="174"/>
                </a:cxn>
                <a:cxn ang="0">
                  <a:pos x="122" y="188"/>
                </a:cxn>
                <a:cxn ang="0">
                  <a:pos x="102" y="196"/>
                </a:cxn>
                <a:cxn ang="0">
                  <a:pos x="74" y="198"/>
                </a:cxn>
                <a:cxn ang="0">
                  <a:pos x="48" y="196"/>
                </a:cxn>
                <a:cxn ang="0">
                  <a:pos x="28" y="188"/>
                </a:cxn>
                <a:cxn ang="0">
                  <a:pos x="12" y="174"/>
                </a:cxn>
                <a:cxn ang="0">
                  <a:pos x="4" y="156"/>
                </a:cxn>
                <a:cxn ang="0">
                  <a:pos x="0" y="132"/>
                </a:cxn>
                <a:cxn ang="0">
                  <a:pos x="0" y="0"/>
                </a:cxn>
                <a:cxn ang="0">
                  <a:pos x="58" y="0"/>
                </a:cxn>
                <a:cxn ang="0">
                  <a:pos x="58" y="132"/>
                </a:cxn>
                <a:cxn ang="0">
                  <a:pos x="60" y="154"/>
                </a:cxn>
                <a:cxn ang="0">
                  <a:pos x="64" y="168"/>
                </a:cxn>
                <a:cxn ang="0">
                  <a:pos x="70" y="172"/>
                </a:cxn>
                <a:cxn ang="0">
                  <a:pos x="76" y="176"/>
                </a:cxn>
                <a:cxn ang="0">
                  <a:pos x="82" y="176"/>
                </a:cxn>
                <a:cxn ang="0">
                  <a:pos x="92" y="178"/>
                </a:cxn>
                <a:cxn ang="0">
                  <a:pos x="108" y="174"/>
                </a:cxn>
                <a:cxn ang="0">
                  <a:pos x="120" y="166"/>
                </a:cxn>
                <a:cxn ang="0">
                  <a:pos x="128" y="152"/>
                </a:cxn>
                <a:cxn ang="0">
                  <a:pos x="130" y="132"/>
                </a:cxn>
                <a:cxn ang="0">
                  <a:pos x="130" y="0"/>
                </a:cxn>
                <a:cxn ang="0">
                  <a:pos x="150" y="0"/>
                </a:cxn>
              </a:cxnLst>
              <a:rect l="0" t="0" r="r" b="b"/>
              <a:pathLst>
                <a:path w="150" h="198">
                  <a:moveTo>
                    <a:pt x="150" y="0"/>
                  </a:moveTo>
                  <a:lnTo>
                    <a:pt x="150" y="132"/>
                  </a:lnTo>
                  <a:lnTo>
                    <a:pt x="146" y="156"/>
                  </a:lnTo>
                  <a:lnTo>
                    <a:pt x="138" y="174"/>
                  </a:lnTo>
                  <a:lnTo>
                    <a:pt x="122" y="188"/>
                  </a:lnTo>
                  <a:lnTo>
                    <a:pt x="102" y="196"/>
                  </a:lnTo>
                  <a:lnTo>
                    <a:pt x="74" y="198"/>
                  </a:lnTo>
                  <a:lnTo>
                    <a:pt x="48" y="196"/>
                  </a:lnTo>
                  <a:lnTo>
                    <a:pt x="28" y="188"/>
                  </a:lnTo>
                  <a:lnTo>
                    <a:pt x="12" y="174"/>
                  </a:lnTo>
                  <a:lnTo>
                    <a:pt x="4" y="156"/>
                  </a:lnTo>
                  <a:lnTo>
                    <a:pt x="0" y="132"/>
                  </a:lnTo>
                  <a:lnTo>
                    <a:pt x="0" y="0"/>
                  </a:lnTo>
                  <a:lnTo>
                    <a:pt x="58" y="0"/>
                  </a:lnTo>
                  <a:lnTo>
                    <a:pt x="58" y="132"/>
                  </a:lnTo>
                  <a:lnTo>
                    <a:pt x="60" y="154"/>
                  </a:lnTo>
                  <a:lnTo>
                    <a:pt x="64" y="168"/>
                  </a:lnTo>
                  <a:lnTo>
                    <a:pt x="70" y="172"/>
                  </a:lnTo>
                  <a:lnTo>
                    <a:pt x="76" y="176"/>
                  </a:lnTo>
                  <a:lnTo>
                    <a:pt x="82" y="176"/>
                  </a:lnTo>
                  <a:lnTo>
                    <a:pt x="92" y="178"/>
                  </a:lnTo>
                  <a:lnTo>
                    <a:pt x="108" y="174"/>
                  </a:lnTo>
                  <a:lnTo>
                    <a:pt x="120" y="166"/>
                  </a:lnTo>
                  <a:lnTo>
                    <a:pt x="128" y="152"/>
                  </a:lnTo>
                  <a:lnTo>
                    <a:pt x="130" y="132"/>
                  </a:lnTo>
                  <a:lnTo>
                    <a:pt x="130" y="0"/>
                  </a:lnTo>
                  <a:lnTo>
                    <a:pt x="150" y="0"/>
                  </a:lnTo>
                  <a:close/>
                </a:path>
              </a:pathLst>
            </a:custGeom>
            <a:solidFill>
              <a:srgbClr val="000000"/>
            </a:solidFill>
            <a:ln w="0">
              <a:noFill/>
              <a:prstDash val="solid"/>
              <a:round/>
              <a:headEnd/>
              <a:tailEnd/>
            </a:ln>
          </p:spPr>
          <p:txBody>
            <a:bodyPr/>
            <a:lstStyle/>
            <a:p>
              <a:pPr>
                <a:defRPr/>
              </a:pPr>
              <a:endParaRPr lang="en-US"/>
            </a:p>
          </p:txBody>
        </p:sp>
        <p:sp>
          <p:nvSpPr>
            <p:cNvPr id="124945" name="Freeform 17"/>
            <p:cNvSpPr>
              <a:spLocks/>
            </p:cNvSpPr>
            <p:nvPr userDrawn="1"/>
          </p:nvSpPr>
          <p:spPr bwMode="auto">
            <a:xfrm>
              <a:off x="417" y="665"/>
              <a:ext cx="72" cy="98"/>
            </a:xfrm>
            <a:custGeom>
              <a:avLst/>
              <a:gdLst/>
              <a:ahLst/>
              <a:cxnLst>
                <a:cxn ang="0">
                  <a:pos x="144" y="0"/>
                </a:cxn>
                <a:cxn ang="0">
                  <a:pos x="144" y="196"/>
                </a:cxn>
                <a:cxn ang="0">
                  <a:pos x="102" y="196"/>
                </a:cxn>
                <a:cxn ang="0">
                  <a:pos x="20" y="72"/>
                </a:cxn>
                <a:cxn ang="0">
                  <a:pos x="20" y="196"/>
                </a:cxn>
                <a:cxn ang="0">
                  <a:pos x="0" y="196"/>
                </a:cxn>
                <a:cxn ang="0">
                  <a:pos x="0" y="0"/>
                </a:cxn>
                <a:cxn ang="0">
                  <a:pos x="36" y="0"/>
                </a:cxn>
                <a:cxn ang="0">
                  <a:pos x="126" y="134"/>
                </a:cxn>
                <a:cxn ang="0">
                  <a:pos x="126" y="0"/>
                </a:cxn>
                <a:cxn ang="0">
                  <a:pos x="144" y="0"/>
                </a:cxn>
              </a:cxnLst>
              <a:rect l="0" t="0" r="r" b="b"/>
              <a:pathLst>
                <a:path w="144" h="196">
                  <a:moveTo>
                    <a:pt x="144" y="0"/>
                  </a:moveTo>
                  <a:lnTo>
                    <a:pt x="144" y="196"/>
                  </a:lnTo>
                  <a:lnTo>
                    <a:pt x="102" y="196"/>
                  </a:lnTo>
                  <a:lnTo>
                    <a:pt x="20" y="72"/>
                  </a:lnTo>
                  <a:lnTo>
                    <a:pt x="20" y="196"/>
                  </a:lnTo>
                  <a:lnTo>
                    <a:pt x="0" y="196"/>
                  </a:lnTo>
                  <a:lnTo>
                    <a:pt x="0" y="0"/>
                  </a:lnTo>
                  <a:lnTo>
                    <a:pt x="36" y="0"/>
                  </a:lnTo>
                  <a:lnTo>
                    <a:pt x="126" y="134"/>
                  </a:lnTo>
                  <a:lnTo>
                    <a:pt x="126" y="0"/>
                  </a:lnTo>
                  <a:lnTo>
                    <a:pt x="144" y="0"/>
                  </a:lnTo>
                  <a:close/>
                </a:path>
              </a:pathLst>
            </a:custGeom>
            <a:solidFill>
              <a:srgbClr val="000000"/>
            </a:solidFill>
            <a:ln w="0">
              <a:noFill/>
              <a:prstDash val="solid"/>
              <a:round/>
              <a:headEnd/>
              <a:tailEnd/>
            </a:ln>
          </p:spPr>
          <p:txBody>
            <a:bodyPr/>
            <a:lstStyle/>
            <a:p>
              <a:pPr>
                <a:defRPr/>
              </a:pPr>
              <a:endParaRPr lang="en-US"/>
            </a:p>
          </p:txBody>
        </p:sp>
        <p:sp>
          <p:nvSpPr>
            <p:cNvPr id="124946" name="Freeform 18"/>
            <p:cNvSpPr>
              <a:spLocks noEditPoints="1"/>
            </p:cNvSpPr>
            <p:nvPr userDrawn="1"/>
          </p:nvSpPr>
          <p:spPr bwMode="auto">
            <a:xfrm>
              <a:off x="509" y="665"/>
              <a:ext cx="83" cy="98"/>
            </a:xfrm>
            <a:custGeom>
              <a:avLst/>
              <a:gdLst/>
              <a:ahLst/>
              <a:cxnLst>
                <a:cxn ang="0">
                  <a:pos x="0" y="196"/>
                </a:cxn>
                <a:cxn ang="0">
                  <a:pos x="0" y="0"/>
                </a:cxn>
                <a:cxn ang="0">
                  <a:pos x="80" y="0"/>
                </a:cxn>
                <a:cxn ang="0">
                  <a:pos x="112" y="4"/>
                </a:cxn>
                <a:cxn ang="0">
                  <a:pos x="136" y="16"/>
                </a:cxn>
                <a:cxn ang="0">
                  <a:pos x="154" y="36"/>
                </a:cxn>
                <a:cxn ang="0">
                  <a:pos x="164" y="62"/>
                </a:cxn>
                <a:cxn ang="0">
                  <a:pos x="166" y="98"/>
                </a:cxn>
                <a:cxn ang="0">
                  <a:pos x="164" y="132"/>
                </a:cxn>
                <a:cxn ang="0">
                  <a:pos x="152" y="160"/>
                </a:cxn>
                <a:cxn ang="0">
                  <a:pos x="134" y="180"/>
                </a:cxn>
                <a:cxn ang="0">
                  <a:pos x="110" y="192"/>
                </a:cxn>
                <a:cxn ang="0">
                  <a:pos x="78" y="196"/>
                </a:cxn>
                <a:cxn ang="0">
                  <a:pos x="0" y="196"/>
                </a:cxn>
                <a:cxn ang="0">
                  <a:pos x="56" y="180"/>
                </a:cxn>
                <a:cxn ang="0">
                  <a:pos x="72" y="180"/>
                </a:cxn>
                <a:cxn ang="0">
                  <a:pos x="80" y="178"/>
                </a:cxn>
                <a:cxn ang="0">
                  <a:pos x="88" y="174"/>
                </a:cxn>
                <a:cxn ang="0">
                  <a:pos x="94" y="170"/>
                </a:cxn>
                <a:cxn ang="0">
                  <a:pos x="100" y="162"/>
                </a:cxn>
                <a:cxn ang="0">
                  <a:pos x="104" y="146"/>
                </a:cxn>
                <a:cxn ang="0">
                  <a:pos x="106" y="126"/>
                </a:cxn>
                <a:cxn ang="0">
                  <a:pos x="108" y="98"/>
                </a:cxn>
                <a:cxn ang="0">
                  <a:pos x="106" y="70"/>
                </a:cxn>
                <a:cxn ang="0">
                  <a:pos x="104" y="48"/>
                </a:cxn>
                <a:cxn ang="0">
                  <a:pos x="100" y="34"/>
                </a:cxn>
                <a:cxn ang="0">
                  <a:pos x="94" y="26"/>
                </a:cxn>
                <a:cxn ang="0">
                  <a:pos x="88" y="20"/>
                </a:cxn>
                <a:cxn ang="0">
                  <a:pos x="80" y="18"/>
                </a:cxn>
                <a:cxn ang="0">
                  <a:pos x="72" y="16"/>
                </a:cxn>
                <a:cxn ang="0">
                  <a:pos x="56" y="16"/>
                </a:cxn>
                <a:cxn ang="0">
                  <a:pos x="56" y="180"/>
                </a:cxn>
              </a:cxnLst>
              <a:rect l="0" t="0" r="r" b="b"/>
              <a:pathLst>
                <a:path w="166" h="196">
                  <a:moveTo>
                    <a:pt x="0" y="196"/>
                  </a:moveTo>
                  <a:lnTo>
                    <a:pt x="0" y="0"/>
                  </a:lnTo>
                  <a:lnTo>
                    <a:pt x="80" y="0"/>
                  </a:lnTo>
                  <a:lnTo>
                    <a:pt x="112" y="4"/>
                  </a:lnTo>
                  <a:lnTo>
                    <a:pt x="136" y="16"/>
                  </a:lnTo>
                  <a:lnTo>
                    <a:pt x="154" y="36"/>
                  </a:lnTo>
                  <a:lnTo>
                    <a:pt x="164" y="62"/>
                  </a:lnTo>
                  <a:lnTo>
                    <a:pt x="166" y="98"/>
                  </a:lnTo>
                  <a:lnTo>
                    <a:pt x="164" y="132"/>
                  </a:lnTo>
                  <a:lnTo>
                    <a:pt x="152" y="160"/>
                  </a:lnTo>
                  <a:lnTo>
                    <a:pt x="134" y="180"/>
                  </a:lnTo>
                  <a:lnTo>
                    <a:pt x="110" y="192"/>
                  </a:lnTo>
                  <a:lnTo>
                    <a:pt x="78" y="196"/>
                  </a:lnTo>
                  <a:lnTo>
                    <a:pt x="0" y="196"/>
                  </a:lnTo>
                  <a:close/>
                  <a:moveTo>
                    <a:pt x="56" y="180"/>
                  </a:moveTo>
                  <a:lnTo>
                    <a:pt x="72" y="180"/>
                  </a:lnTo>
                  <a:lnTo>
                    <a:pt x="80" y="178"/>
                  </a:lnTo>
                  <a:lnTo>
                    <a:pt x="88" y="174"/>
                  </a:lnTo>
                  <a:lnTo>
                    <a:pt x="94" y="170"/>
                  </a:lnTo>
                  <a:lnTo>
                    <a:pt x="100" y="162"/>
                  </a:lnTo>
                  <a:lnTo>
                    <a:pt x="104" y="146"/>
                  </a:lnTo>
                  <a:lnTo>
                    <a:pt x="106" y="126"/>
                  </a:lnTo>
                  <a:lnTo>
                    <a:pt x="108" y="98"/>
                  </a:lnTo>
                  <a:lnTo>
                    <a:pt x="106" y="70"/>
                  </a:lnTo>
                  <a:lnTo>
                    <a:pt x="104" y="48"/>
                  </a:lnTo>
                  <a:lnTo>
                    <a:pt x="100" y="34"/>
                  </a:lnTo>
                  <a:lnTo>
                    <a:pt x="94" y="26"/>
                  </a:lnTo>
                  <a:lnTo>
                    <a:pt x="88" y="20"/>
                  </a:lnTo>
                  <a:lnTo>
                    <a:pt x="80" y="18"/>
                  </a:lnTo>
                  <a:lnTo>
                    <a:pt x="72" y="16"/>
                  </a:lnTo>
                  <a:lnTo>
                    <a:pt x="56" y="16"/>
                  </a:lnTo>
                  <a:lnTo>
                    <a:pt x="56" y="180"/>
                  </a:lnTo>
                  <a:close/>
                </a:path>
              </a:pathLst>
            </a:custGeom>
            <a:solidFill>
              <a:srgbClr val="000000"/>
            </a:solidFill>
            <a:ln w="0">
              <a:noFill/>
              <a:prstDash val="solid"/>
              <a:round/>
              <a:headEnd/>
              <a:tailEnd/>
            </a:ln>
          </p:spPr>
          <p:txBody>
            <a:bodyPr/>
            <a:lstStyle/>
            <a:p>
              <a:pPr>
                <a:defRPr/>
              </a:pPr>
              <a:endParaRPr lang="en-US"/>
            </a:p>
          </p:txBody>
        </p:sp>
        <p:sp>
          <p:nvSpPr>
            <p:cNvPr id="124947" name="Freeform 19"/>
            <p:cNvSpPr>
              <a:spLocks noEditPoints="1"/>
            </p:cNvSpPr>
            <p:nvPr userDrawn="1"/>
          </p:nvSpPr>
          <p:spPr bwMode="auto">
            <a:xfrm>
              <a:off x="596" y="665"/>
              <a:ext cx="80" cy="98"/>
            </a:xfrm>
            <a:custGeom>
              <a:avLst/>
              <a:gdLst/>
              <a:ahLst/>
              <a:cxnLst>
                <a:cxn ang="0">
                  <a:pos x="106" y="0"/>
                </a:cxn>
                <a:cxn ang="0">
                  <a:pos x="160" y="196"/>
                </a:cxn>
                <a:cxn ang="0">
                  <a:pos x="104" y="196"/>
                </a:cxn>
                <a:cxn ang="0">
                  <a:pos x="92" y="152"/>
                </a:cxn>
                <a:cxn ang="0">
                  <a:pos x="34" y="152"/>
                </a:cxn>
                <a:cxn ang="0">
                  <a:pos x="22" y="196"/>
                </a:cxn>
                <a:cxn ang="0">
                  <a:pos x="0" y="196"/>
                </a:cxn>
                <a:cxn ang="0">
                  <a:pos x="56" y="0"/>
                </a:cxn>
                <a:cxn ang="0">
                  <a:pos x="106" y="0"/>
                </a:cxn>
                <a:cxn ang="0">
                  <a:pos x="40" y="134"/>
                </a:cxn>
                <a:cxn ang="0">
                  <a:pos x="88" y="134"/>
                </a:cxn>
                <a:cxn ang="0">
                  <a:pos x="64" y="46"/>
                </a:cxn>
                <a:cxn ang="0">
                  <a:pos x="40" y="134"/>
                </a:cxn>
              </a:cxnLst>
              <a:rect l="0" t="0" r="r" b="b"/>
              <a:pathLst>
                <a:path w="160" h="196">
                  <a:moveTo>
                    <a:pt x="106" y="0"/>
                  </a:moveTo>
                  <a:lnTo>
                    <a:pt x="160" y="196"/>
                  </a:lnTo>
                  <a:lnTo>
                    <a:pt x="104" y="196"/>
                  </a:lnTo>
                  <a:lnTo>
                    <a:pt x="92" y="152"/>
                  </a:lnTo>
                  <a:lnTo>
                    <a:pt x="34" y="152"/>
                  </a:lnTo>
                  <a:lnTo>
                    <a:pt x="22" y="196"/>
                  </a:lnTo>
                  <a:lnTo>
                    <a:pt x="0" y="196"/>
                  </a:lnTo>
                  <a:lnTo>
                    <a:pt x="56" y="0"/>
                  </a:lnTo>
                  <a:lnTo>
                    <a:pt x="106" y="0"/>
                  </a:lnTo>
                  <a:close/>
                  <a:moveTo>
                    <a:pt x="40" y="134"/>
                  </a:moveTo>
                  <a:lnTo>
                    <a:pt x="88" y="134"/>
                  </a:lnTo>
                  <a:lnTo>
                    <a:pt x="64" y="46"/>
                  </a:lnTo>
                  <a:lnTo>
                    <a:pt x="40" y="134"/>
                  </a:lnTo>
                  <a:close/>
                </a:path>
              </a:pathLst>
            </a:custGeom>
            <a:solidFill>
              <a:srgbClr val="000000"/>
            </a:solidFill>
            <a:ln w="0">
              <a:noFill/>
              <a:prstDash val="solid"/>
              <a:round/>
              <a:headEnd/>
              <a:tailEnd/>
            </a:ln>
          </p:spPr>
          <p:txBody>
            <a:bodyPr/>
            <a:lstStyle/>
            <a:p>
              <a:pPr>
                <a:defRPr/>
              </a:pPr>
              <a:endParaRPr lang="en-US"/>
            </a:p>
          </p:txBody>
        </p:sp>
        <p:sp>
          <p:nvSpPr>
            <p:cNvPr id="124948" name="Freeform 20"/>
            <p:cNvSpPr>
              <a:spLocks/>
            </p:cNvSpPr>
            <p:nvPr userDrawn="1"/>
          </p:nvSpPr>
          <p:spPr bwMode="auto">
            <a:xfrm>
              <a:off x="670" y="665"/>
              <a:ext cx="78" cy="98"/>
            </a:xfrm>
            <a:custGeom>
              <a:avLst/>
              <a:gdLst/>
              <a:ahLst/>
              <a:cxnLst>
                <a:cxn ang="0">
                  <a:pos x="156" y="0"/>
                </a:cxn>
                <a:cxn ang="0">
                  <a:pos x="156" y="20"/>
                </a:cxn>
                <a:cxn ang="0">
                  <a:pos x="108" y="20"/>
                </a:cxn>
                <a:cxn ang="0">
                  <a:pos x="108" y="196"/>
                </a:cxn>
                <a:cxn ang="0">
                  <a:pos x="48" y="196"/>
                </a:cxn>
                <a:cxn ang="0">
                  <a:pos x="48" y="20"/>
                </a:cxn>
                <a:cxn ang="0">
                  <a:pos x="0" y="20"/>
                </a:cxn>
                <a:cxn ang="0">
                  <a:pos x="0" y="0"/>
                </a:cxn>
                <a:cxn ang="0">
                  <a:pos x="156" y="0"/>
                </a:cxn>
              </a:cxnLst>
              <a:rect l="0" t="0" r="r" b="b"/>
              <a:pathLst>
                <a:path w="156" h="196">
                  <a:moveTo>
                    <a:pt x="156" y="0"/>
                  </a:moveTo>
                  <a:lnTo>
                    <a:pt x="156" y="20"/>
                  </a:lnTo>
                  <a:lnTo>
                    <a:pt x="108" y="20"/>
                  </a:lnTo>
                  <a:lnTo>
                    <a:pt x="108" y="196"/>
                  </a:lnTo>
                  <a:lnTo>
                    <a:pt x="48" y="196"/>
                  </a:lnTo>
                  <a:lnTo>
                    <a:pt x="48" y="20"/>
                  </a:lnTo>
                  <a:lnTo>
                    <a:pt x="0" y="20"/>
                  </a:lnTo>
                  <a:lnTo>
                    <a:pt x="0" y="0"/>
                  </a:lnTo>
                  <a:lnTo>
                    <a:pt x="156" y="0"/>
                  </a:lnTo>
                  <a:close/>
                </a:path>
              </a:pathLst>
            </a:custGeom>
            <a:solidFill>
              <a:srgbClr val="000000"/>
            </a:solidFill>
            <a:ln w="0">
              <a:noFill/>
              <a:prstDash val="solid"/>
              <a:round/>
              <a:headEnd/>
              <a:tailEnd/>
            </a:ln>
          </p:spPr>
          <p:txBody>
            <a:bodyPr/>
            <a:lstStyle/>
            <a:p>
              <a:pPr>
                <a:defRPr/>
              </a:pPr>
              <a:endParaRPr lang="en-US"/>
            </a:p>
          </p:txBody>
        </p:sp>
        <p:sp>
          <p:nvSpPr>
            <p:cNvPr id="124949" name="Rectangle 21"/>
            <p:cNvSpPr>
              <a:spLocks noChangeArrowheads="1"/>
            </p:cNvSpPr>
            <p:nvPr userDrawn="1"/>
          </p:nvSpPr>
          <p:spPr bwMode="auto">
            <a:xfrm>
              <a:off x="761" y="665"/>
              <a:ext cx="28" cy="98"/>
            </a:xfrm>
            <a:prstGeom prst="rect">
              <a:avLst/>
            </a:prstGeom>
            <a:solidFill>
              <a:srgbClr val="000000"/>
            </a:solidFill>
            <a:ln w="0">
              <a:noFill/>
              <a:miter lim="800000"/>
              <a:headEnd/>
              <a:tailEnd/>
            </a:ln>
          </p:spPr>
          <p:txBody>
            <a:bodyPr/>
            <a:lstStyle/>
            <a:p>
              <a:pPr>
                <a:defRPr/>
              </a:pPr>
              <a:endParaRPr lang="en-US"/>
            </a:p>
          </p:txBody>
        </p:sp>
        <p:sp>
          <p:nvSpPr>
            <p:cNvPr id="124950" name="Freeform 22"/>
            <p:cNvSpPr>
              <a:spLocks noEditPoints="1"/>
            </p:cNvSpPr>
            <p:nvPr userDrawn="1"/>
          </p:nvSpPr>
          <p:spPr bwMode="auto">
            <a:xfrm>
              <a:off x="804" y="651"/>
              <a:ext cx="97" cy="113"/>
            </a:xfrm>
            <a:custGeom>
              <a:avLst/>
              <a:gdLst/>
              <a:ahLst/>
              <a:cxnLst>
                <a:cxn ang="0">
                  <a:pos x="100" y="0"/>
                </a:cxn>
                <a:cxn ang="0">
                  <a:pos x="130" y="2"/>
                </a:cxn>
                <a:cxn ang="0">
                  <a:pos x="154" y="12"/>
                </a:cxn>
                <a:cxn ang="0">
                  <a:pos x="172" y="28"/>
                </a:cxn>
                <a:cxn ang="0">
                  <a:pos x="186" y="50"/>
                </a:cxn>
                <a:cxn ang="0">
                  <a:pos x="194" y="78"/>
                </a:cxn>
                <a:cxn ang="0">
                  <a:pos x="196" y="114"/>
                </a:cxn>
                <a:cxn ang="0">
                  <a:pos x="192" y="148"/>
                </a:cxn>
                <a:cxn ang="0">
                  <a:pos x="184" y="176"/>
                </a:cxn>
                <a:cxn ang="0">
                  <a:pos x="172" y="198"/>
                </a:cxn>
                <a:cxn ang="0">
                  <a:pos x="152" y="214"/>
                </a:cxn>
                <a:cxn ang="0">
                  <a:pos x="128" y="224"/>
                </a:cxn>
                <a:cxn ang="0">
                  <a:pos x="98" y="226"/>
                </a:cxn>
                <a:cxn ang="0">
                  <a:pos x="68" y="224"/>
                </a:cxn>
                <a:cxn ang="0">
                  <a:pos x="44" y="214"/>
                </a:cxn>
                <a:cxn ang="0">
                  <a:pos x="26" y="198"/>
                </a:cxn>
                <a:cxn ang="0">
                  <a:pos x="12" y="176"/>
                </a:cxn>
                <a:cxn ang="0">
                  <a:pos x="4" y="146"/>
                </a:cxn>
                <a:cxn ang="0">
                  <a:pos x="0" y="110"/>
                </a:cxn>
                <a:cxn ang="0">
                  <a:pos x="4" y="76"/>
                </a:cxn>
                <a:cxn ang="0">
                  <a:pos x="12" y="48"/>
                </a:cxn>
                <a:cxn ang="0">
                  <a:pos x="26" y="28"/>
                </a:cxn>
                <a:cxn ang="0">
                  <a:pos x="44" y="12"/>
                </a:cxn>
                <a:cxn ang="0">
                  <a:pos x="70" y="2"/>
                </a:cxn>
                <a:cxn ang="0">
                  <a:pos x="100" y="0"/>
                </a:cxn>
                <a:cxn ang="0">
                  <a:pos x="98" y="18"/>
                </a:cxn>
                <a:cxn ang="0">
                  <a:pos x="90" y="18"/>
                </a:cxn>
                <a:cxn ang="0">
                  <a:pos x="84" y="22"/>
                </a:cxn>
                <a:cxn ang="0">
                  <a:pos x="78" y="28"/>
                </a:cxn>
                <a:cxn ang="0">
                  <a:pos x="74" y="38"/>
                </a:cxn>
                <a:cxn ang="0">
                  <a:pos x="70" y="54"/>
                </a:cxn>
                <a:cxn ang="0">
                  <a:pos x="68" y="80"/>
                </a:cxn>
                <a:cxn ang="0">
                  <a:pos x="68" y="114"/>
                </a:cxn>
                <a:cxn ang="0">
                  <a:pos x="68" y="146"/>
                </a:cxn>
                <a:cxn ang="0">
                  <a:pos x="70" y="172"/>
                </a:cxn>
                <a:cxn ang="0">
                  <a:pos x="74" y="190"/>
                </a:cxn>
                <a:cxn ang="0">
                  <a:pos x="78" y="198"/>
                </a:cxn>
                <a:cxn ang="0">
                  <a:pos x="84" y="204"/>
                </a:cxn>
                <a:cxn ang="0">
                  <a:pos x="90" y="208"/>
                </a:cxn>
                <a:cxn ang="0">
                  <a:pos x="98" y="210"/>
                </a:cxn>
                <a:cxn ang="0">
                  <a:pos x="106" y="208"/>
                </a:cxn>
                <a:cxn ang="0">
                  <a:pos x="114" y="204"/>
                </a:cxn>
                <a:cxn ang="0">
                  <a:pos x="118" y="198"/>
                </a:cxn>
                <a:cxn ang="0">
                  <a:pos x="122" y="190"/>
                </a:cxn>
                <a:cxn ang="0">
                  <a:pos x="126" y="172"/>
                </a:cxn>
                <a:cxn ang="0">
                  <a:pos x="128" y="146"/>
                </a:cxn>
                <a:cxn ang="0">
                  <a:pos x="128" y="114"/>
                </a:cxn>
                <a:cxn ang="0">
                  <a:pos x="128" y="80"/>
                </a:cxn>
                <a:cxn ang="0">
                  <a:pos x="126" y="54"/>
                </a:cxn>
                <a:cxn ang="0">
                  <a:pos x="122" y="38"/>
                </a:cxn>
                <a:cxn ang="0">
                  <a:pos x="118" y="28"/>
                </a:cxn>
                <a:cxn ang="0">
                  <a:pos x="114" y="22"/>
                </a:cxn>
                <a:cxn ang="0">
                  <a:pos x="106" y="18"/>
                </a:cxn>
                <a:cxn ang="0">
                  <a:pos x="98" y="18"/>
                </a:cxn>
              </a:cxnLst>
              <a:rect l="0" t="0" r="r" b="b"/>
              <a:pathLst>
                <a:path w="196" h="226">
                  <a:moveTo>
                    <a:pt x="100" y="0"/>
                  </a:moveTo>
                  <a:lnTo>
                    <a:pt x="130" y="2"/>
                  </a:lnTo>
                  <a:lnTo>
                    <a:pt x="154" y="12"/>
                  </a:lnTo>
                  <a:lnTo>
                    <a:pt x="172" y="28"/>
                  </a:lnTo>
                  <a:lnTo>
                    <a:pt x="186" y="50"/>
                  </a:lnTo>
                  <a:lnTo>
                    <a:pt x="194" y="78"/>
                  </a:lnTo>
                  <a:lnTo>
                    <a:pt x="196" y="114"/>
                  </a:lnTo>
                  <a:lnTo>
                    <a:pt x="192" y="148"/>
                  </a:lnTo>
                  <a:lnTo>
                    <a:pt x="184" y="176"/>
                  </a:lnTo>
                  <a:lnTo>
                    <a:pt x="172" y="198"/>
                  </a:lnTo>
                  <a:lnTo>
                    <a:pt x="152" y="214"/>
                  </a:lnTo>
                  <a:lnTo>
                    <a:pt x="128" y="224"/>
                  </a:lnTo>
                  <a:lnTo>
                    <a:pt x="98" y="226"/>
                  </a:lnTo>
                  <a:lnTo>
                    <a:pt x="68" y="224"/>
                  </a:lnTo>
                  <a:lnTo>
                    <a:pt x="44" y="214"/>
                  </a:lnTo>
                  <a:lnTo>
                    <a:pt x="26" y="198"/>
                  </a:lnTo>
                  <a:lnTo>
                    <a:pt x="12" y="176"/>
                  </a:lnTo>
                  <a:lnTo>
                    <a:pt x="4" y="146"/>
                  </a:lnTo>
                  <a:lnTo>
                    <a:pt x="0" y="110"/>
                  </a:lnTo>
                  <a:lnTo>
                    <a:pt x="4" y="76"/>
                  </a:lnTo>
                  <a:lnTo>
                    <a:pt x="12" y="48"/>
                  </a:lnTo>
                  <a:lnTo>
                    <a:pt x="26" y="28"/>
                  </a:lnTo>
                  <a:lnTo>
                    <a:pt x="44" y="12"/>
                  </a:lnTo>
                  <a:lnTo>
                    <a:pt x="70" y="2"/>
                  </a:lnTo>
                  <a:lnTo>
                    <a:pt x="100" y="0"/>
                  </a:lnTo>
                  <a:close/>
                  <a:moveTo>
                    <a:pt x="98" y="18"/>
                  </a:moveTo>
                  <a:lnTo>
                    <a:pt x="90" y="18"/>
                  </a:lnTo>
                  <a:lnTo>
                    <a:pt x="84" y="22"/>
                  </a:lnTo>
                  <a:lnTo>
                    <a:pt x="78" y="28"/>
                  </a:lnTo>
                  <a:lnTo>
                    <a:pt x="74" y="38"/>
                  </a:lnTo>
                  <a:lnTo>
                    <a:pt x="70" y="54"/>
                  </a:lnTo>
                  <a:lnTo>
                    <a:pt x="68" y="80"/>
                  </a:lnTo>
                  <a:lnTo>
                    <a:pt x="68" y="114"/>
                  </a:lnTo>
                  <a:lnTo>
                    <a:pt x="68" y="146"/>
                  </a:lnTo>
                  <a:lnTo>
                    <a:pt x="70" y="172"/>
                  </a:lnTo>
                  <a:lnTo>
                    <a:pt x="74" y="190"/>
                  </a:lnTo>
                  <a:lnTo>
                    <a:pt x="78" y="198"/>
                  </a:lnTo>
                  <a:lnTo>
                    <a:pt x="84" y="204"/>
                  </a:lnTo>
                  <a:lnTo>
                    <a:pt x="90" y="208"/>
                  </a:lnTo>
                  <a:lnTo>
                    <a:pt x="98" y="210"/>
                  </a:lnTo>
                  <a:lnTo>
                    <a:pt x="106" y="208"/>
                  </a:lnTo>
                  <a:lnTo>
                    <a:pt x="114" y="204"/>
                  </a:lnTo>
                  <a:lnTo>
                    <a:pt x="118" y="198"/>
                  </a:lnTo>
                  <a:lnTo>
                    <a:pt x="122" y="190"/>
                  </a:lnTo>
                  <a:lnTo>
                    <a:pt x="126" y="172"/>
                  </a:lnTo>
                  <a:lnTo>
                    <a:pt x="128" y="146"/>
                  </a:lnTo>
                  <a:lnTo>
                    <a:pt x="128" y="114"/>
                  </a:lnTo>
                  <a:lnTo>
                    <a:pt x="128" y="80"/>
                  </a:lnTo>
                  <a:lnTo>
                    <a:pt x="126" y="54"/>
                  </a:lnTo>
                  <a:lnTo>
                    <a:pt x="122" y="38"/>
                  </a:lnTo>
                  <a:lnTo>
                    <a:pt x="118" y="28"/>
                  </a:lnTo>
                  <a:lnTo>
                    <a:pt x="114" y="22"/>
                  </a:lnTo>
                  <a:lnTo>
                    <a:pt x="106" y="18"/>
                  </a:lnTo>
                  <a:lnTo>
                    <a:pt x="98" y="18"/>
                  </a:lnTo>
                  <a:close/>
                </a:path>
              </a:pathLst>
            </a:custGeom>
            <a:solidFill>
              <a:srgbClr val="000000"/>
            </a:solidFill>
            <a:ln w="0">
              <a:noFill/>
              <a:prstDash val="solid"/>
              <a:round/>
              <a:headEnd/>
              <a:tailEnd/>
            </a:ln>
          </p:spPr>
          <p:txBody>
            <a:bodyPr/>
            <a:lstStyle/>
            <a:p>
              <a:pPr>
                <a:defRPr/>
              </a:pPr>
              <a:endParaRPr lang="en-US"/>
            </a:p>
          </p:txBody>
        </p:sp>
        <p:sp>
          <p:nvSpPr>
            <p:cNvPr id="124951" name="Freeform 23"/>
            <p:cNvSpPr>
              <a:spLocks/>
            </p:cNvSpPr>
            <p:nvPr userDrawn="1"/>
          </p:nvSpPr>
          <p:spPr bwMode="auto">
            <a:xfrm>
              <a:off x="914" y="640"/>
              <a:ext cx="90" cy="123"/>
            </a:xfrm>
            <a:custGeom>
              <a:avLst/>
              <a:gdLst/>
              <a:ahLst/>
              <a:cxnLst>
                <a:cxn ang="0">
                  <a:pos x="180" y="0"/>
                </a:cxn>
                <a:cxn ang="0">
                  <a:pos x="180" y="246"/>
                </a:cxn>
                <a:cxn ang="0">
                  <a:pos x="126" y="246"/>
                </a:cxn>
                <a:cxn ang="0">
                  <a:pos x="24" y="90"/>
                </a:cxn>
                <a:cxn ang="0">
                  <a:pos x="24" y="246"/>
                </a:cxn>
                <a:cxn ang="0">
                  <a:pos x="0" y="246"/>
                </a:cxn>
                <a:cxn ang="0">
                  <a:pos x="0" y="0"/>
                </a:cxn>
                <a:cxn ang="0">
                  <a:pos x="46" y="0"/>
                </a:cxn>
                <a:cxn ang="0">
                  <a:pos x="156" y="168"/>
                </a:cxn>
                <a:cxn ang="0">
                  <a:pos x="156" y="0"/>
                </a:cxn>
                <a:cxn ang="0">
                  <a:pos x="180" y="0"/>
                </a:cxn>
              </a:cxnLst>
              <a:rect l="0" t="0" r="r" b="b"/>
              <a:pathLst>
                <a:path w="180" h="246">
                  <a:moveTo>
                    <a:pt x="180" y="0"/>
                  </a:moveTo>
                  <a:lnTo>
                    <a:pt x="180" y="246"/>
                  </a:lnTo>
                  <a:lnTo>
                    <a:pt x="126" y="246"/>
                  </a:lnTo>
                  <a:lnTo>
                    <a:pt x="24" y="90"/>
                  </a:lnTo>
                  <a:lnTo>
                    <a:pt x="24" y="246"/>
                  </a:lnTo>
                  <a:lnTo>
                    <a:pt x="0" y="246"/>
                  </a:lnTo>
                  <a:lnTo>
                    <a:pt x="0" y="0"/>
                  </a:lnTo>
                  <a:lnTo>
                    <a:pt x="46" y="0"/>
                  </a:lnTo>
                  <a:lnTo>
                    <a:pt x="156" y="168"/>
                  </a:lnTo>
                  <a:lnTo>
                    <a:pt x="156" y="0"/>
                  </a:lnTo>
                  <a:lnTo>
                    <a:pt x="180" y="0"/>
                  </a:lnTo>
                  <a:close/>
                </a:path>
              </a:pathLst>
            </a:custGeom>
            <a:solidFill>
              <a:srgbClr val="000000"/>
            </a:solidFill>
            <a:ln w="0">
              <a:noFill/>
              <a:prstDash val="solid"/>
              <a:round/>
              <a:headEnd/>
              <a:tailEnd/>
            </a:ln>
          </p:spPr>
          <p:txBody>
            <a:bodyPr/>
            <a:lstStyle/>
            <a:p>
              <a:pPr>
                <a:defRPr/>
              </a:pPr>
              <a:endParaRPr lang="en-US"/>
            </a:p>
          </p:txBody>
        </p:sp>
        <p:sp>
          <p:nvSpPr>
            <p:cNvPr id="124952" name="Rectangle 24"/>
            <p:cNvSpPr>
              <a:spLocks noChangeArrowheads="1"/>
            </p:cNvSpPr>
            <p:nvPr userDrawn="1"/>
          </p:nvSpPr>
          <p:spPr bwMode="auto">
            <a:xfrm>
              <a:off x="915" y="482"/>
              <a:ext cx="146" cy="145"/>
            </a:xfrm>
            <a:prstGeom prst="rect">
              <a:avLst/>
            </a:prstGeom>
            <a:solidFill>
              <a:srgbClr val="CC3300"/>
            </a:solidFill>
            <a:ln w="0">
              <a:noFill/>
              <a:miter lim="800000"/>
              <a:headEnd/>
              <a:tailEnd/>
            </a:ln>
          </p:spPr>
          <p:txBody>
            <a:bodyPr/>
            <a:lstStyle/>
            <a:p>
              <a:pPr>
                <a:defRPr/>
              </a:pPr>
              <a:endParaRPr lang="en-US"/>
            </a:p>
          </p:txBody>
        </p:sp>
        <p:sp>
          <p:nvSpPr>
            <p:cNvPr id="124953" name="Rectangle 25"/>
            <p:cNvSpPr>
              <a:spLocks noChangeArrowheads="1"/>
            </p:cNvSpPr>
            <p:nvPr userDrawn="1"/>
          </p:nvSpPr>
          <p:spPr bwMode="auto">
            <a:xfrm>
              <a:off x="810" y="376"/>
              <a:ext cx="145" cy="144"/>
            </a:xfrm>
            <a:prstGeom prst="rect">
              <a:avLst/>
            </a:prstGeom>
            <a:solidFill>
              <a:srgbClr val="FF9900"/>
            </a:solidFill>
            <a:ln w="0">
              <a:noFill/>
              <a:miter lim="800000"/>
              <a:headEnd/>
              <a:tailEnd/>
            </a:ln>
          </p:spPr>
          <p:txBody>
            <a:bodyPr/>
            <a:lstStyle/>
            <a:p>
              <a:pPr>
                <a:defRPr/>
              </a:pPr>
              <a:endParaRPr lang="en-US"/>
            </a:p>
          </p:txBody>
        </p:sp>
        <p:sp>
          <p:nvSpPr>
            <p:cNvPr id="124954" name="Rectangle 26"/>
            <p:cNvSpPr>
              <a:spLocks noChangeArrowheads="1"/>
            </p:cNvSpPr>
            <p:nvPr userDrawn="1"/>
          </p:nvSpPr>
          <p:spPr bwMode="auto">
            <a:xfrm>
              <a:off x="701" y="270"/>
              <a:ext cx="144" cy="144"/>
            </a:xfrm>
            <a:prstGeom prst="rect">
              <a:avLst/>
            </a:prstGeom>
            <a:solidFill>
              <a:srgbClr val="009900"/>
            </a:solidFill>
            <a:ln w="0">
              <a:noFill/>
              <a:miter lim="800000"/>
              <a:headEnd/>
              <a:tailEnd/>
            </a:ln>
          </p:spPr>
          <p:txBody>
            <a:bodyPr/>
            <a:lstStyle/>
            <a:p>
              <a:pPr>
                <a:defRPr/>
              </a:pPr>
              <a:endParaRPr lang="en-US"/>
            </a:p>
          </p:txBody>
        </p:sp>
        <p:sp>
          <p:nvSpPr>
            <p:cNvPr id="124955" name="Rectangle 27"/>
            <p:cNvSpPr>
              <a:spLocks noChangeArrowheads="1"/>
            </p:cNvSpPr>
            <p:nvPr userDrawn="1"/>
          </p:nvSpPr>
          <p:spPr bwMode="auto">
            <a:xfrm>
              <a:off x="597" y="164"/>
              <a:ext cx="145" cy="146"/>
            </a:xfrm>
            <a:prstGeom prst="rect">
              <a:avLst/>
            </a:prstGeom>
            <a:solidFill>
              <a:srgbClr val="0033CC"/>
            </a:solidFill>
            <a:ln w="0">
              <a:noFill/>
              <a:miter lim="800000"/>
              <a:headEnd/>
              <a:tailEnd/>
            </a:ln>
          </p:spPr>
          <p:txBody>
            <a:bodyPr/>
            <a:lstStyle/>
            <a:p>
              <a:pPr>
                <a:defRPr/>
              </a:pPr>
              <a:endParaRPr lang="en-US"/>
            </a:p>
          </p:txBody>
        </p:sp>
        <p:sp>
          <p:nvSpPr>
            <p:cNvPr id="124956" name="Rectangle 28"/>
            <p:cNvSpPr>
              <a:spLocks noChangeArrowheads="1"/>
            </p:cNvSpPr>
            <p:nvPr userDrawn="1"/>
          </p:nvSpPr>
          <p:spPr bwMode="auto">
            <a:xfrm>
              <a:off x="63" y="482"/>
              <a:ext cx="146" cy="145"/>
            </a:xfrm>
            <a:prstGeom prst="rect">
              <a:avLst/>
            </a:prstGeom>
            <a:solidFill>
              <a:srgbClr val="CC3300"/>
            </a:solidFill>
            <a:ln w="0">
              <a:noFill/>
              <a:miter lim="800000"/>
              <a:headEnd/>
              <a:tailEnd/>
            </a:ln>
          </p:spPr>
          <p:txBody>
            <a:bodyPr/>
            <a:lstStyle/>
            <a:p>
              <a:pPr>
                <a:defRPr/>
              </a:pPr>
              <a:endParaRPr lang="en-US"/>
            </a:p>
          </p:txBody>
        </p:sp>
        <p:sp>
          <p:nvSpPr>
            <p:cNvPr id="124957" name="Rectangle 29"/>
            <p:cNvSpPr>
              <a:spLocks noChangeArrowheads="1"/>
            </p:cNvSpPr>
            <p:nvPr userDrawn="1"/>
          </p:nvSpPr>
          <p:spPr bwMode="auto">
            <a:xfrm>
              <a:off x="172" y="376"/>
              <a:ext cx="145" cy="144"/>
            </a:xfrm>
            <a:prstGeom prst="rect">
              <a:avLst/>
            </a:prstGeom>
            <a:solidFill>
              <a:srgbClr val="FF9900"/>
            </a:solidFill>
            <a:ln w="0">
              <a:noFill/>
              <a:miter lim="800000"/>
              <a:headEnd/>
              <a:tailEnd/>
            </a:ln>
          </p:spPr>
          <p:txBody>
            <a:bodyPr/>
            <a:lstStyle/>
            <a:p>
              <a:pPr>
                <a:defRPr/>
              </a:pPr>
              <a:endParaRPr lang="en-US"/>
            </a:p>
          </p:txBody>
        </p:sp>
        <p:sp>
          <p:nvSpPr>
            <p:cNvPr id="124958" name="Rectangle 30"/>
            <p:cNvSpPr>
              <a:spLocks noChangeArrowheads="1"/>
            </p:cNvSpPr>
            <p:nvPr userDrawn="1"/>
          </p:nvSpPr>
          <p:spPr bwMode="auto">
            <a:xfrm>
              <a:off x="282" y="270"/>
              <a:ext cx="144" cy="144"/>
            </a:xfrm>
            <a:prstGeom prst="rect">
              <a:avLst/>
            </a:prstGeom>
            <a:solidFill>
              <a:srgbClr val="009900"/>
            </a:solidFill>
            <a:ln w="0">
              <a:noFill/>
              <a:miter lim="800000"/>
              <a:headEnd/>
              <a:tailEnd/>
            </a:ln>
          </p:spPr>
          <p:txBody>
            <a:bodyPr/>
            <a:lstStyle/>
            <a:p>
              <a:pPr>
                <a:defRPr/>
              </a:pPr>
              <a:endParaRPr lang="en-US"/>
            </a:p>
          </p:txBody>
        </p:sp>
        <p:sp>
          <p:nvSpPr>
            <p:cNvPr id="124959" name="Rectangle 31"/>
            <p:cNvSpPr>
              <a:spLocks noChangeArrowheads="1"/>
            </p:cNvSpPr>
            <p:nvPr userDrawn="1"/>
          </p:nvSpPr>
          <p:spPr bwMode="auto">
            <a:xfrm>
              <a:off x="383" y="164"/>
              <a:ext cx="145" cy="146"/>
            </a:xfrm>
            <a:prstGeom prst="rect">
              <a:avLst/>
            </a:prstGeom>
            <a:solidFill>
              <a:srgbClr val="0033CC"/>
            </a:solidFill>
            <a:ln w="0">
              <a:noFill/>
              <a:miter lim="800000"/>
              <a:headEnd/>
              <a:tailEnd/>
            </a:ln>
          </p:spPr>
          <p:txBody>
            <a:bodyPr/>
            <a:lstStyle/>
            <a:p>
              <a:pPr>
                <a:defRPr/>
              </a:pPr>
              <a:endParaRPr lang="en-US"/>
            </a:p>
          </p:txBody>
        </p:sp>
        <p:sp>
          <p:nvSpPr>
            <p:cNvPr id="124960" name="Rectangle 32"/>
            <p:cNvSpPr>
              <a:spLocks noChangeArrowheads="1"/>
            </p:cNvSpPr>
            <p:nvPr userDrawn="1"/>
          </p:nvSpPr>
          <p:spPr bwMode="auto">
            <a:xfrm>
              <a:off x="492" y="58"/>
              <a:ext cx="146" cy="145"/>
            </a:xfrm>
            <a:prstGeom prst="rect">
              <a:avLst/>
            </a:prstGeom>
            <a:solidFill>
              <a:srgbClr val="800080"/>
            </a:solidFill>
            <a:ln w="0">
              <a:noFill/>
              <a:miter lim="800000"/>
              <a:headEnd/>
              <a:tailEnd/>
            </a:ln>
          </p:spPr>
          <p:txBody>
            <a:bodyPr/>
            <a:lstStyle/>
            <a:p>
              <a:pPr>
                <a:defRPr/>
              </a:pPr>
              <a:endParaRPr lang="en-US"/>
            </a:p>
          </p:txBody>
        </p:sp>
      </p:grpSp>
      <p:sp>
        <p:nvSpPr>
          <p:cNvPr id="124961" name="Rectangle 33"/>
          <p:cNvSpPr>
            <a:spLocks noChangeArrowheads="1"/>
          </p:cNvSpPr>
          <p:nvPr userDrawn="1"/>
        </p:nvSpPr>
        <p:spPr bwMode="auto">
          <a:xfrm>
            <a:off x="1941513" y="1120775"/>
            <a:ext cx="7226300" cy="119063"/>
          </a:xfrm>
          <a:prstGeom prst="rect">
            <a:avLst/>
          </a:prstGeom>
          <a:solidFill>
            <a:schemeClr val="tx1"/>
          </a:solidFill>
          <a:ln w="9525">
            <a:noFill/>
            <a:miter lim="800000"/>
            <a:headEnd/>
            <a:tailEnd/>
          </a:ln>
          <a:effectLst/>
        </p:spPr>
        <p:txBody>
          <a:bodyPr wrap="none" anchor="ctr"/>
          <a:lstStyle/>
          <a:p>
            <a:pPr>
              <a:defRPr/>
            </a:pPr>
            <a:endParaRPr lang="en-US"/>
          </a:p>
        </p:txBody>
      </p:sp>
      <p:sp>
        <p:nvSpPr>
          <p:cNvPr id="124962" name="Rectangle 34"/>
          <p:cNvSpPr>
            <a:spLocks noChangeArrowheads="1"/>
          </p:cNvSpPr>
          <p:nvPr userDrawn="1"/>
        </p:nvSpPr>
        <p:spPr bwMode="auto">
          <a:xfrm>
            <a:off x="112713" y="1501775"/>
            <a:ext cx="1550987" cy="5421313"/>
          </a:xfrm>
          <a:prstGeom prst="rect">
            <a:avLst/>
          </a:prstGeom>
          <a:gradFill rotWithShape="1">
            <a:gsLst>
              <a:gs pos="0">
                <a:schemeClr val="tx1">
                  <a:gamma/>
                  <a:tint val="0"/>
                  <a:invGamma/>
                </a:schemeClr>
              </a:gs>
              <a:gs pos="100000">
                <a:schemeClr val="tx1"/>
              </a:gs>
            </a:gsLst>
            <a:lin ang="5400000" scaled="1"/>
          </a:gradFill>
          <a:ln w="9525">
            <a:noFill/>
            <a:miter lim="800000"/>
            <a:headEnd/>
            <a:tailEnd/>
          </a:ln>
          <a:effectLst/>
        </p:spPr>
        <p:txBody>
          <a:bodyPr wrap="none" anchor="ctr"/>
          <a:lstStyle/>
          <a:p>
            <a:pPr algn="ctr" eaLnBrk="1" hangingPunct="1">
              <a:defRPr/>
            </a:pPr>
            <a:r>
              <a:rPr lang="en-US">
                <a:latin typeface="Arial" charset="0"/>
              </a:rPr>
              <a:t> </a:t>
            </a:r>
          </a:p>
        </p:txBody>
      </p:sp>
      <p:sp>
        <p:nvSpPr>
          <p:cNvPr id="124963" name="Text Box 35"/>
          <p:cNvSpPr txBox="1">
            <a:spLocks noChangeArrowheads="1"/>
          </p:cNvSpPr>
          <p:nvPr userDrawn="1"/>
        </p:nvSpPr>
        <p:spPr bwMode="auto">
          <a:xfrm>
            <a:off x="811213" y="6384925"/>
            <a:ext cx="184150" cy="457200"/>
          </a:xfrm>
          <a:prstGeom prst="rect">
            <a:avLst/>
          </a:prstGeom>
          <a:noFill/>
          <a:ln w="9525">
            <a:noFill/>
            <a:miter lim="800000"/>
            <a:headEnd/>
            <a:tailEnd/>
          </a:ln>
          <a:effectLst/>
        </p:spPr>
        <p:txBody>
          <a:bodyPr wrap="none">
            <a:spAutoFit/>
          </a:bodyPr>
          <a:lstStyle/>
          <a:p>
            <a:pPr algn="ctr" eaLnBrk="1" hangingPunct="1">
              <a:defRPr/>
            </a:pPr>
            <a:endParaRPr lang="en-US" sz="2400" b="1">
              <a:solidFill>
                <a:schemeClr val="bg1"/>
              </a:solidFill>
              <a:latin typeface="Arial Narrow" pitchFamily="34" charset="0"/>
            </a:endParaRPr>
          </a:p>
        </p:txBody>
      </p:sp>
      <p:sp>
        <p:nvSpPr>
          <p:cNvPr id="124964" name="Text Box 36"/>
          <p:cNvSpPr txBox="1">
            <a:spLocks noChangeArrowheads="1"/>
          </p:cNvSpPr>
          <p:nvPr userDrawn="1"/>
        </p:nvSpPr>
        <p:spPr bwMode="auto">
          <a:xfrm>
            <a:off x="6881813" y="6581775"/>
            <a:ext cx="2078037" cy="244475"/>
          </a:xfrm>
          <a:prstGeom prst="rect">
            <a:avLst/>
          </a:prstGeom>
          <a:noFill/>
          <a:ln w="9525">
            <a:noFill/>
            <a:miter lim="800000"/>
            <a:headEnd/>
            <a:tailEnd/>
          </a:ln>
          <a:effectLst/>
        </p:spPr>
        <p:txBody>
          <a:bodyPr wrap="none">
            <a:spAutoFit/>
          </a:bodyPr>
          <a:lstStyle/>
          <a:p>
            <a:pPr eaLnBrk="1" hangingPunct="1">
              <a:defRPr/>
            </a:pPr>
            <a:r>
              <a:rPr lang="en-US" sz="1000">
                <a:latin typeface="Arial" charset="0"/>
              </a:rPr>
              <a:t>© Laying the Foundation</a:t>
            </a:r>
            <a:r>
              <a:rPr lang="en-US" sz="1000" baseline="30000">
                <a:latin typeface="Arial" charset="0"/>
              </a:rPr>
              <a:t>TM   </a:t>
            </a:r>
            <a:r>
              <a:rPr lang="en-US" sz="1000">
                <a:latin typeface="Arial" charset="0"/>
              </a:rPr>
              <a:t>2007 </a:t>
            </a:r>
          </a:p>
        </p:txBody>
      </p:sp>
      <p:sp>
        <p:nvSpPr>
          <p:cNvPr id="124965" name="Text Box 37"/>
          <p:cNvSpPr txBox="1">
            <a:spLocks noChangeArrowheads="1"/>
          </p:cNvSpPr>
          <p:nvPr userDrawn="1"/>
        </p:nvSpPr>
        <p:spPr bwMode="auto">
          <a:xfrm>
            <a:off x="1828800" y="6591300"/>
            <a:ext cx="4495800" cy="244475"/>
          </a:xfrm>
          <a:prstGeom prst="rect">
            <a:avLst/>
          </a:prstGeom>
          <a:noFill/>
          <a:ln w="9525">
            <a:noFill/>
            <a:miter lim="800000"/>
            <a:headEnd/>
            <a:tailEnd/>
          </a:ln>
          <a:effectLst/>
        </p:spPr>
        <p:txBody>
          <a:bodyPr>
            <a:spAutoFit/>
          </a:bodyPr>
          <a:lstStyle/>
          <a:p>
            <a:pPr eaLnBrk="1" hangingPunct="1">
              <a:spcBef>
                <a:spcPct val="50000"/>
              </a:spcBef>
              <a:defRPr/>
            </a:pPr>
            <a:r>
              <a:rPr lang="en-US" sz="1000">
                <a:latin typeface="Arial" charset="0"/>
              </a:rPr>
              <a:t>AP</a:t>
            </a:r>
            <a:r>
              <a:rPr lang="en-US" sz="1000" baseline="30000">
                <a:latin typeface="Arial" charset="0"/>
              </a:rPr>
              <a:t>® </a:t>
            </a:r>
            <a:r>
              <a:rPr lang="en-US" sz="1000">
                <a:latin typeface="Arial" charset="0"/>
              </a:rPr>
              <a:t>and Pre-AP</a:t>
            </a:r>
            <a:r>
              <a:rPr lang="en-US" sz="1000" baseline="30000">
                <a:latin typeface="Arial" charset="0"/>
              </a:rPr>
              <a:t>®</a:t>
            </a:r>
            <a:r>
              <a:rPr lang="en-US" sz="1000">
                <a:latin typeface="Arial" charset="0"/>
              </a:rPr>
              <a:t> are registered trademarks of the College Board.</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DFFB9"/>
            </a:gs>
            <a:gs pos="100000">
              <a:srgbClr val="D6FF6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1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7229B3AC-0D75-4063-BB15-0FB6541F76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http://www.ilexikon.com/images/6/69/Glukose-Ring.png"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http://www.ilexikon.com/images/6/69/Glukose-Ring.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http://www.ilexikon.com/images/6/69/Glukose-Ring.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5.wmf"/><Relationship Id="rId5" Type="http://schemas.openxmlformats.org/officeDocument/2006/relationships/image" Target="../media/image12.png"/><Relationship Id="rId4" Type="http://schemas.openxmlformats.org/officeDocument/2006/relationships/image" Target="http://www.ilexikon.com/images/6/69/Glukose-Ring.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6.gif"/><Relationship Id="rId5" Type="http://schemas.openxmlformats.org/officeDocument/2006/relationships/image" Target="../media/image12.png"/><Relationship Id="rId4" Type="http://schemas.openxmlformats.org/officeDocument/2006/relationships/image" Target="http://www.ilexikon.com/images/6/69/Glukose-Ring.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6.gif"/><Relationship Id="rId4" Type="http://schemas.openxmlformats.org/officeDocument/2006/relationships/image" Target="http://www.ilexikon.com/images/6/69/Glukose-Ring.p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hyperlink" Target="http://www.wisc-online.com/objects/index_tj.asp?objid=AP13304" TargetMode="Externa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http://dl.clackamas.cc.or.us/ch106-05/images/struct1.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hyperlink" Target="http://www.wisc-online.com/objects/index_tj.asp?objid=AP13204"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http://www.eng.auburn.edu/~wfgale/usda_course/section0_images/section0_images_4/saturated_fat.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http://hsc.csu.edu.au/biology/core/balance/9_2_1/image1.j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www.wisc-online.com/objects/index_tj.asp?objid=AP13104" TargetMode="External"/><Relationship Id="rId4" Type="http://schemas.openxmlformats.org/officeDocument/2006/relationships/image" Target="http://www.ilexikon.com/images/6/69/Glukose-Ring.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276600" y="0"/>
            <a:ext cx="4267200" cy="1470025"/>
          </a:xfrm>
        </p:spPr>
        <p:txBody>
          <a:bodyPr/>
          <a:lstStyle/>
          <a:p>
            <a:pPr eaLnBrk="1" hangingPunct="1"/>
            <a:r>
              <a:rPr lang="en-US" sz="4400" smtClean="0"/>
              <a:t>Biochemistry</a:t>
            </a:r>
          </a:p>
        </p:txBody>
      </p:sp>
      <p:sp>
        <p:nvSpPr>
          <p:cNvPr id="3075" name="Rectangle 5"/>
          <p:cNvSpPr>
            <a:spLocks noGrp="1" noChangeArrowheads="1"/>
          </p:cNvSpPr>
          <p:nvPr>
            <p:ph type="subTitle" idx="1"/>
          </p:nvPr>
        </p:nvSpPr>
        <p:spPr>
          <a:xfrm>
            <a:off x="1600200" y="3276600"/>
            <a:ext cx="7315200" cy="1752600"/>
          </a:xfrm>
        </p:spPr>
        <p:txBody>
          <a:bodyPr/>
          <a:lstStyle/>
          <a:p>
            <a:pPr eaLnBrk="1" hangingPunct="1"/>
            <a:r>
              <a:rPr lang="en-US" sz="3600" smtClean="0"/>
              <a:t>Introduction of Macromolecules</a:t>
            </a:r>
          </a:p>
        </p:txBody>
      </p:sp>
      <p:sp>
        <p:nvSpPr>
          <p:cNvPr id="3076" name="Text Box 6"/>
          <p:cNvSpPr txBox="1">
            <a:spLocks noChangeArrowheads="1"/>
          </p:cNvSpPr>
          <p:nvPr/>
        </p:nvSpPr>
        <p:spPr bwMode="auto">
          <a:xfrm>
            <a:off x="2286000" y="3810000"/>
            <a:ext cx="6324600" cy="366713"/>
          </a:xfrm>
          <a:prstGeom prst="rect">
            <a:avLst/>
          </a:prstGeom>
          <a:noFill/>
          <a:ln w="9525">
            <a:noFill/>
            <a:miter lim="800000"/>
            <a:headEnd/>
            <a:tailEnd/>
          </a:ln>
        </p:spPr>
        <p:txBody>
          <a:bodyPr>
            <a:spAutoFit/>
          </a:bodyPr>
          <a:lstStyle/>
          <a:p>
            <a:pPr algn="ctr">
              <a:spcBef>
                <a:spcPct val="50000"/>
              </a:spcBef>
            </a:pPr>
            <a:r>
              <a:rPr lang="en-US"/>
              <a:t>Notes Courtesy of Keeley Lowery- Carroll High School</a:t>
            </a:r>
          </a:p>
        </p:txBody>
      </p:sp>
      <p:pic>
        <p:nvPicPr>
          <p:cNvPr id="3077" name="Picture 7" descr="http://www.ilexikon.com/images/6/69/Glukose-Ring.png"/>
          <p:cNvPicPr>
            <a:picLocks noChangeAspect="1" noChangeArrowheads="1"/>
          </p:cNvPicPr>
          <p:nvPr/>
        </p:nvPicPr>
        <p:blipFill>
          <a:blip r:embed="rId3" r:link="rId4"/>
          <a:srcRect/>
          <a:stretch>
            <a:fillRect/>
          </a:stretch>
        </p:blipFill>
        <p:spPr bwMode="auto">
          <a:xfrm>
            <a:off x="2667000" y="1371600"/>
            <a:ext cx="1828800" cy="1744663"/>
          </a:xfrm>
          <a:prstGeom prst="rect">
            <a:avLst/>
          </a:prstGeom>
          <a:noFill/>
          <a:ln w="9525">
            <a:noFill/>
            <a:miter lim="800000"/>
            <a:headEnd/>
            <a:tailEnd/>
          </a:ln>
        </p:spPr>
      </p:pic>
      <p:pic>
        <p:nvPicPr>
          <p:cNvPr id="3078" name="Picture 8"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6477000" y="4419600"/>
            <a:ext cx="2095500" cy="1843088"/>
          </a:xfrm>
          <a:prstGeom prst="rect">
            <a:avLst/>
          </a:prstGeom>
          <a:noFill/>
          <a:ln w="9525">
            <a:noFill/>
            <a:miter lim="800000"/>
            <a:headEnd/>
            <a:tailEnd/>
          </a:ln>
        </p:spPr>
      </p:pic>
      <p:pic>
        <p:nvPicPr>
          <p:cNvPr id="3079" name="Picture 9" descr="Amino acid structure with R group down. [struct1.jpg]"/>
          <p:cNvPicPr>
            <a:picLocks noChangeAspect="1" noChangeArrowheads="1"/>
          </p:cNvPicPr>
          <p:nvPr/>
        </p:nvPicPr>
        <p:blipFill>
          <a:blip r:embed="rId7" r:link="rId8"/>
          <a:srcRect/>
          <a:stretch>
            <a:fillRect/>
          </a:stretch>
        </p:blipFill>
        <p:spPr bwMode="auto">
          <a:xfrm>
            <a:off x="5638800" y="1524000"/>
            <a:ext cx="3048000" cy="1392238"/>
          </a:xfrm>
          <a:prstGeom prst="rect">
            <a:avLst/>
          </a:prstGeom>
          <a:noFill/>
          <a:ln w="9525">
            <a:noFill/>
            <a:miter lim="800000"/>
            <a:headEnd/>
            <a:tailEnd/>
          </a:ln>
        </p:spPr>
      </p:pic>
      <p:pic>
        <p:nvPicPr>
          <p:cNvPr id="3080" name="Picture 10" descr="http://www.cmlab.csie.ntu.edu.tw/~zick/bio/diff/nucleotide.jpg"/>
          <p:cNvPicPr>
            <a:picLocks noChangeAspect="1" noChangeArrowheads="1"/>
          </p:cNvPicPr>
          <p:nvPr/>
        </p:nvPicPr>
        <p:blipFill>
          <a:blip r:embed="rId9" r:link="rId10"/>
          <a:srcRect/>
          <a:stretch>
            <a:fillRect/>
          </a:stretch>
        </p:blipFill>
        <p:spPr bwMode="auto">
          <a:xfrm>
            <a:off x="2286000" y="4572000"/>
            <a:ext cx="2895600"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a:effectLst/>
        </p:spPr>
        <p:txBody>
          <a:bodyPr wrap="none" anchor="ctr"/>
          <a:lstStyle/>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buFontTx/>
              <a:buChar char="•"/>
              <a:defRPr/>
            </a:pPr>
            <a:r>
              <a:rPr lang="en-US" sz="2800">
                <a:latin typeface="Arial" charset="0"/>
              </a:rPr>
              <a:t> </a:t>
            </a:r>
            <a:r>
              <a:rPr lang="en-US" sz="2800" b="1">
                <a:effectLst>
                  <a:outerShdw blurRad="38100" dist="38100" dir="2700000" algn="tl">
                    <a:srgbClr val="FFFFFF"/>
                  </a:outerShdw>
                </a:effectLst>
                <a:latin typeface="Arial" charset="0"/>
              </a:rPr>
              <a:t>Carbon ring</a:t>
            </a:r>
          </a:p>
          <a:p>
            <a:pPr eaLnBrk="1" hangingPunct="1">
              <a:buFontTx/>
              <a:buChar char="•"/>
              <a:defRPr/>
            </a:pPr>
            <a:r>
              <a:rPr lang="en-US" sz="2800" b="1">
                <a:effectLst>
                  <a:outerShdw blurRad="38100" dist="38100" dir="2700000" algn="tl">
                    <a:srgbClr val="FFFFFF"/>
                  </a:outerShdw>
                </a:effectLst>
                <a:latin typeface="Arial" charset="0"/>
              </a:rPr>
              <a:t> C</a:t>
            </a:r>
            <a:r>
              <a:rPr lang="en-US" sz="2800" b="1" baseline="-25000">
                <a:effectLst>
                  <a:outerShdw blurRad="38100" dist="38100" dir="2700000" algn="tl">
                    <a:srgbClr val="FFFFFF"/>
                  </a:outerShdw>
                </a:effectLst>
                <a:latin typeface="Arial" charset="0"/>
              </a:rPr>
              <a:t>6</a:t>
            </a:r>
            <a:r>
              <a:rPr lang="en-US" sz="2800" b="1">
                <a:effectLst>
                  <a:outerShdw blurRad="38100" dist="38100" dir="2700000" algn="tl">
                    <a:srgbClr val="FFFFFF"/>
                  </a:outerShdw>
                </a:effectLst>
                <a:latin typeface="Arial" charset="0"/>
              </a:rPr>
              <a:t>H</a:t>
            </a:r>
            <a:r>
              <a:rPr lang="en-US" sz="2800" b="1" baseline="-25000">
                <a:effectLst>
                  <a:outerShdw blurRad="38100" dist="38100" dir="2700000" algn="tl">
                    <a:srgbClr val="FFFFFF"/>
                  </a:outerShdw>
                </a:effectLst>
                <a:latin typeface="Arial" charset="0"/>
              </a:rPr>
              <a:t>12</a:t>
            </a:r>
            <a:r>
              <a:rPr lang="en-US" sz="2800" b="1">
                <a:effectLst>
                  <a:outerShdw blurRad="38100" dist="38100" dir="2700000" algn="tl">
                    <a:srgbClr val="FFFFFF"/>
                  </a:outerShdw>
                </a:effectLst>
                <a:latin typeface="Arial" charset="0"/>
              </a:rPr>
              <a:t>O </a:t>
            </a:r>
            <a:r>
              <a:rPr lang="en-US" sz="2800" b="1" baseline="-25000">
                <a:effectLst>
                  <a:outerShdw blurRad="38100" dist="38100" dir="2700000" algn="tl">
                    <a:srgbClr val="FFFFFF"/>
                  </a:outerShdw>
                </a:effectLst>
                <a:latin typeface="Arial" charset="0"/>
              </a:rPr>
              <a:t>6</a:t>
            </a:r>
          </a:p>
          <a:p>
            <a:pPr eaLnBrk="1" hangingPunct="1">
              <a:buFontTx/>
              <a:buChar char="•"/>
              <a:defRPr/>
            </a:pPr>
            <a:r>
              <a:rPr lang="en-US" sz="2800" b="1">
                <a:effectLst>
                  <a:outerShdw blurRad="38100" dist="38100" dir="2700000" algn="tl">
                    <a:srgbClr val="FFFFFF"/>
                  </a:outerShdw>
                </a:effectLst>
                <a:latin typeface="Arial" charset="0"/>
              </a:rPr>
              <a:t> Fuel for   </a:t>
            </a:r>
          </a:p>
          <a:p>
            <a:pPr eaLnBrk="1" hangingPunct="1">
              <a:defRPr/>
            </a:pPr>
            <a:r>
              <a:rPr lang="en-US" sz="2800" b="1">
                <a:effectLst>
                  <a:outerShdw blurRad="38100" dist="38100" dir="2700000" algn="tl">
                    <a:srgbClr val="FFFFFF"/>
                  </a:outerShdw>
                </a:effectLst>
                <a:latin typeface="Arial" charset="0"/>
              </a:rPr>
              <a:t>    Respiration</a:t>
            </a:r>
          </a:p>
        </p:txBody>
      </p:sp>
      <p:sp>
        <p:nvSpPr>
          <p:cNvPr id="12291"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Monosaccharides</a:t>
            </a:r>
            <a:endParaRPr lang="en-US" sz="2400">
              <a:latin typeface="Arial" charset="0"/>
            </a:endParaRPr>
          </a:p>
        </p:txBody>
      </p:sp>
      <p:sp>
        <p:nvSpPr>
          <p:cNvPr id="1229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229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229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2295"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2296" name="Picture 8" descr="Monosaccharides"/>
          <p:cNvPicPr>
            <a:picLocks noChangeAspect="1" noChangeArrowheads="1"/>
          </p:cNvPicPr>
          <p:nvPr/>
        </p:nvPicPr>
        <p:blipFill>
          <a:blip r:embed="rId3"/>
          <a:srcRect t="13116"/>
          <a:stretch>
            <a:fillRect/>
          </a:stretch>
        </p:blipFill>
        <p:spPr bwMode="auto">
          <a:xfrm>
            <a:off x="3429000" y="838200"/>
            <a:ext cx="5067300" cy="5867400"/>
          </a:xfrm>
          <a:prstGeom prst="rect">
            <a:avLst/>
          </a:prstGeom>
          <a:noFill/>
          <a:ln w="9525">
            <a:noFill/>
            <a:miter lim="800000"/>
            <a:headEnd/>
            <a:tailEnd/>
          </a:ln>
        </p:spPr>
      </p:pic>
      <p:pic>
        <p:nvPicPr>
          <p:cNvPr id="12297" name="Picture 9" descr="http://www.ilexikon.com/images/6/69/Glukose-Ring.png"/>
          <p:cNvPicPr>
            <a:picLocks noChangeAspect="1" noChangeArrowheads="1"/>
          </p:cNvPicPr>
          <p:nvPr/>
        </p:nvPicPr>
        <p:blipFill>
          <a:blip r:embed="rId4" r:link="rId5"/>
          <a:srcRect/>
          <a:stretch>
            <a:fillRect/>
          </a:stretch>
        </p:blipFill>
        <p:spPr bwMode="auto">
          <a:xfrm>
            <a:off x="152400" y="1066800"/>
            <a:ext cx="2209800" cy="2109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pic>
        <p:nvPicPr>
          <p:cNvPr id="13315" name="Picture 3" descr="ch9_common%20disaccharides"/>
          <p:cNvPicPr>
            <a:picLocks noChangeAspect="1" noChangeArrowheads="1"/>
          </p:cNvPicPr>
          <p:nvPr/>
        </p:nvPicPr>
        <p:blipFill>
          <a:blip r:embed="rId3"/>
          <a:srcRect b="30063"/>
          <a:stretch>
            <a:fillRect/>
          </a:stretch>
        </p:blipFill>
        <p:spPr bwMode="auto">
          <a:xfrm>
            <a:off x="228600" y="381000"/>
            <a:ext cx="8610600" cy="5694363"/>
          </a:xfrm>
          <a:prstGeom prst="rect">
            <a:avLst/>
          </a:prstGeom>
          <a:noFill/>
          <a:ln w="9525">
            <a:noFill/>
            <a:miter lim="800000"/>
            <a:headEnd/>
            <a:tailEnd/>
          </a:ln>
        </p:spPr>
      </p:pic>
      <p:pic>
        <p:nvPicPr>
          <p:cNvPr id="278532" name="Picture 4" descr="MPj02896290000[1]"/>
          <p:cNvPicPr>
            <a:picLocks noChangeAspect="1" noChangeArrowheads="1"/>
          </p:cNvPicPr>
          <p:nvPr/>
        </p:nvPicPr>
        <p:blipFill>
          <a:blip r:embed="rId4"/>
          <a:srcRect/>
          <a:stretch>
            <a:fillRect/>
          </a:stretch>
        </p:blipFill>
        <p:spPr bwMode="auto">
          <a:xfrm>
            <a:off x="3962400" y="2743200"/>
            <a:ext cx="814388" cy="1219200"/>
          </a:xfrm>
          <a:prstGeom prst="rect">
            <a:avLst/>
          </a:prstGeom>
          <a:noFill/>
          <a:ln w="9525">
            <a:noFill/>
            <a:miter lim="800000"/>
            <a:headEnd/>
            <a:tailEnd/>
          </a:ln>
        </p:spPr>
      </p:pic>
      <p:sp>
        <p:nvSpPr>
          <p:cNvPr id="278533" name="Line 5"/>
          <p:cNvSpPr>
            <a:spLocks noChangeShapeType="1"/>
          </p:cNvSpPr>
          <p:nvPr/>
        </p:nvSpPr>
        <p:spPr bwMode="auto">
          <a:xfrm flipH="1" flipV="1">
            <a:off x="2971800" y="3276600"/>
            <a:ext cx="762000" cy="3810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2"/>
                                        </p:tgtEl>
                                        <p:attrNameLst>
                                          <p:attrName>style.visibility</p:attrName>
                                        </p:attrNameLst>
                                      </p:cBhvr>
                                      <p:to>
                                        <p:strVal val="visible"/>
                                      </p:to>
                                    </p:set>
                                  </p:childTnLst>
                                </p:cTn>
                              </p:par>
                            </p:childTnLst>
                          </p:cTn>
                        </p:par>
                        <p:par>
                          <p:cTn id="9" fill="hold">
                            <p:stCondLst>
                              <p:cond delay="0"/>
                            </p:stCondLst>
                            <p:childTnLst>
                              <p:par>
                                <p:cTn id="10" presetID="26" presetClass="emph" presetSubtype="0" repeatCount="5000" fill="hold" grpId="1" nodeType="afterEffect">
                                  <p:stCondLst>
                                    <p:cond delay="2000"/>
                                  </p:stCondLst>
                                  <p:childTnLst>
                                    <p:animEffect transition="out" filter="fade">
                                      <p:cBhvr>
                                        <p:cTn id="11" dur="500" tmFilter="0, 0; .2, .5; .8, .5; 1, 0"/>
                                        <p:tgtEl>
                                          <p:spTgt spid="278533"/>
                                        </p:tgtEl>
                                      </p:cBhvr>
                                    </p:animEffect>
                                    <p:animScale>
                                      <p:cBhvr>
                                        <p:cTn id="12" dur="250" autoRev="1" fill="hold"/>
                                        <p:tgtEl>
                                          <p:spTgt spid="278533"/>
                                        </p:tgtEl>
                                      </p:cBhvr>
                                      <p:by x="105000" y="105000"/>
                                    </p:animScale>
                                  </p:childTnLst>
                                </p:cTn>
                              </p:par>
                              <p:par>
                                <p:cTn id="13" presetID="26" presetClass="emph" presetSubtype="0" repeatCount="5000" fill="hold" nodeType="withEffect">
                                  <p:stCondLst>
                                    <p:cond delay="0"/>
                                  </p:stCondLst>
                                  <p:childTnLst>
                                    <p:animEffect transition="out" filter="fade">
                                      <p:cBhvr>
                                        <p:cTn id="14" dur="500" tmFilter="0, 0; .2, .5; .8, .5; 1, 0"/>
                                        <p:tgtEl>
                                          <p:spTgt spid="278532"/>
                                        </p:tgtEl>
                                      </p:cBhvr>
                                    </p:animEffect>
                                    <p:animScale>
                                      <p:cBhvr>
                                        <p:cTn id="15" dur="250" autoRev="1" fill="hold"/>
                                        <p:tgtEl>
                                          <p:spTgt spid="2785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animBg="1"/>
      <p:bldP spid="27853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4339"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Polysaccharides</a:t>
            </a:r>
            <a:endParaRPr lang="en-US" sz="2400">
              <a:latin typeface="Arial" charset="0"/>
            </a:endParaRPr>
          </a:p>
        </p:txBody>
      </p:sp>
      <p:sp>
        <p:nvSpPr>
          <p:cNvPr id="14340"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4341"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4342"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4343"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4344"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pic>
        <p:nvPicPr>
          <p:cNvPr id="14345" name="Picture 9" descr="Carb_poly"/>
          <p:cNvPicPr>
            <a:picLocks noChangeAspect="1" noChangeArrowheads="1"/>
          </p:cNvPicPr>
          <p:nvPr/>
        </p:nvPicPr>
        <p:blipFill>
          <a:blip r:embed="rId5"/>
          <a:srcRect/>
          <a:stretch>
            <a:fillRect/>
          </a:stretch>
        </p:blipFill>
        <p:spPr bwMode="auto">
          <a:xfrm>
            <a:off x="3352800" y="1219200"/>
            <a:ext cx="5029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5363"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Polysaccharides</a:t>
            </a:r>
            <a:endParaRPr lang="en-US" sz="2400">
              <a:latin typeface="Arial" charset="0"/>
            </a:endParaRPr>
          </a:p>
        </p:txBody>
      </p:sp>
      <p:sp>
        <p:nvSpPr>
          <p:cNvPr id="15364"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5365"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5366"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5367"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5368"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pic>
        <p:nvPicPr>
          <p:cNvPr id="282633" name="Picture 9" descr="Carb_poly"/>
          <p:cNvPicPr>
            <a:picLocks noChangeAspect="1" noChangeArrowheads="1"/>
          </p:cNvPicPr>
          <p:nvPr/>
        </p:nvPicPr>
        <p:blipFill>
          <a:blip r:embed="rId5"/>
          <a:srcRect t="10606" b="69698"/>
          <a:stretch>
            <a:fillRect/>
          </a:stretch>
        </p:blipFill>
        <p:spPr bwMode="auto">
          <a:xfrm>
            <a:off x="3200400" y="2590800"/>
            <a:ext cx="5029200" cy="990600"/>
          </a:xfrm>
          <a:prstGeom prst="rect">
            <a:avLst/>
          </a:prstGeom>
          <a:noFill/>
          <a:ln w="9525">
            <a:noFill/>
            <a:miter lim="800000"/>
            <a:headEnd/>
            <a:tailEnd/>
          </a:ln>
        </p:spPr>
      </p:pic>
      <p:sp>
        <p:nvSpPr>
          <p:cNvPr id="282634" name="WordArt 10"/>
          <p:cNvSpPr>
            <a:spLocks noChangeArrowheads="1" noChangeShapeType="1" noTextEdit="1"/>
          </p:cNvSpPr>
          <p:nvPr/>
        </p:nvSpPr>
        <p:spPr bwMode="auto">
          <a:xfrm>
            <a:off x="2743200" y="1447800"/>
            <a:ext cx="3276600" cy="990600"/>
          </a:xfrm>
          <a:prstGeom prst="rect">
            <a:avLst/>
          </a:prstGeom>
        </p:spPr>
        <p:txBody>
          <a:bodyPr wrap="none" fromWordArt="1">
            <a:prstTxWarp prst="textSlantUp">
              <a:avLst>
                <a:gd name="adj" fmla="val 55556"/>
              </a:avLst>
            </a:prstTxWarp>
          </a:bodyPr>
          <a:lstStyle/>
          <a:p>
            <a:pPr algn="ctr"/>
            <a:r>
              <a:rPr lang="en-US" sz="3600" b="1" kern="10">
                <a:ln w="9525">
                  <a:solidFill>
                    <a:schemeClr val="accent2"/>
                  </a:solidFill>
                  <a:round/>
                  <a:headEnd/>
                  <a:tailEnd/>
                </a:ln>
                <a:solidFill>
                  <a:schemeClr val="accent2"/>
                </a:solidFill>
                <a:latin typeface="Arial Black"/>
              </a:rPr>
              <a:t>Starch</a:t>
            </a:r>
          </a:p>
        </p:txBody>
      </p:sp>
      <p:sp>
        <p:nvSpPr>
          <p:cNvPr id="282635" name="Text Box 11"/>
          <p:cNvSpPr txBox="1">
            <a:spLocks noChangeArrowheads="1"/>
          </p:cNvSpPr>
          <p:nvPr/>
        </p:nvSpPr>
        <p:spPr bwMode="auto">
          <a:xfrm>
            <a:off x="3352800" y="3846513"/>
            <a:ext cx="4648200" cy="2041525"/>
          </a:xfrm>
          <a:prstGeom prst="rect">
            <a:avLst/>
          </a:prstGeom>
          <a:noFill/>
          <a:ln w="9525">
            <a:noFill/>
            <a:miter lim="800000"/>
            <a:headEnd/>
            <a:tailEnd/>
          </a:ln>
        </p:spPr>
        <p:txBody>
          <a:bodyPr>
            <a:spAutoFit/>
          </a:bodyPr>
          <a:lstStyle/>
          <a:p>
            <a:pPr algn="ctr" eaLnBrk="1" hangingPunct="1"/>
            <a:r>
              <a:rPr lang="en-US" sz="3200">
                <a:latin typeface="Arial" charset="0"/>
              </a:rPr>
              <a:t>A storage molecule found in plants. Plants store sugars in the form of starch for later use.</a:t>
            </a:r>
          </a:p>
        </p:txBody>
      </p:sp>
      <p:sp>
        <p:nvSpPr>
          <p:cNvPr id="282636" name="WordArt 12"/>
          <p:cNvSpPr>
            <a:spLocks noChangeArrowheads="1" noChangeShapeType="1" noTextEdit="1"/>
          </p:cNvSpPr>
          <p:nvPr/>
        </p:nvSpPr>
        <p:spPr bwMode="auto">
          <a:xfrm>
            <a:off x="6324600" y="1066800"/>
            <a:ext cx="2514600" cy="609600"/>
          </a:xfrm>
          <a:prstGeom prst="rect">
            <a:avLst/>
          </a:prstGeom>
        </p:spPr>
        <p:txBody>
          <a:bodyPr wrap="none" fromWordArt="1">
            <a:prstTxWarp prst="textSlantDown">
              <a:avLst>
                <a:gd name="adj" fmla="val 44444"/>
              </a:avLst>
            </a:prstTxWarp>
          </a:bodyPr>
          <a:lstStyle/>
          <a:p>
            <a:pPr algn="ctr"/>
            <a:r>
              <a:rPr lang="en-US" sz="3600" b="1" kern="10">
                <a:ln w="9525">
                  <a:solidFill>
                    <a:srgbClr val="CC99FF"/>
                  </a:solidFill>
                  <a:round/>
                  <a:headEnd/>
                  <a:tailEnd/>
                </a:ln>
                <a:solidFill>
                  <a:srgbClr val="CC99FF"/>
                </a:solidFill>
                <a:latin typeface="Arial Black"/>
              </a:rPr>
              <a:t>Starch</a:t>
            </a:r>
          </a:p>
        </p:txBody>
      </p:sp>
      <p:sp>
        <p:nvSpPr>
          <p:cNvPr id="282637" name="WordArt 13"/>
          <p:cNvSpPr>
            <a:spLocks noChangeArrowheads="1" noChangeShapeType="1" noTextEdit="1"/>
          </p:cNvSpPr>
          <p:nvPr/>
        </p:nvSpPr>
        <p:spPr bwMode="auto">
          <a:xfrm>
            <a:off x="7010400" y="6096000"/>
            <a:ext cx="1600200" cy="457200"/>
          </a:xfrm>
          <a:prstGeom prst="rect">
            <a:avLst/>
          </a:prstGeom>
        </p:spPr>
        <p:txBody>
          <a:bodyPr wrap="none" fromWordArt="1">
            <a:prstTxWarp prst="textSlantDown">
              <a:avLst>
                <a:gd name="adj" fmla="val 44444"/>
              </a:avLst>
            </a:prstTxWarp>
          </a:bodyPr>
          <a:lstStyle/>
          <a:p>
            <a:pPr algn="ctr"/>
            <a:r>
              <a:rPr lang="en-US" sz="3600" b="1" kern="10">
                <a:ln w="9525">
                  <a:solidFill>
                    <a:schemeClr val="accent2"/>
                  </a:solidFill>
                  <a:round/>
                  <a:headEnd/>
                  <a:tailEnd/>
                </a:ln>
                <a:solidFill>
                  <a:schemeClr val="accent2"/>
                </a:solidFill>
                <a:latin typeface="Arial Black"/>
              </a:rPr>
              <a:t>Starch</a:t>
            </a:r>
          </a:p>
        </p:txBody>
      </p:sp>
      <p:sp>
        <p:nvSpPr>
          <p:cNvPr id="282638" name="WordArt 14"/>
          <p:cNvSpPr>
            <a:spLocks noChangeArrowheads="1" noChangeShapeType="1" noTextEdit="1"/>
          </p:cNvSpPr>
          <p:nvPr/>
        </p:nvSpPr>
        <p:spPr bwMode="auto">
          <a:xfrm>
            <a:off x="2895600" y="5943600"/>
            <a:ext cx="1371600" cy="609600"/>
          </a:xfrm>
          <a:prstGeom prst="rect">
            <a:avLst/>
          </a:prstGeom>
        </p:spPr>
        <p:txBody>
          <a:bodyPr wrap="none" fromWordArt="1">
            <a:prstTxWarp prst="textSlantUp">
              <a:avLst>
                <a:gd name="adj" fmla="val 55556"/>
              </a:avLst>
            </a:prstTxWarp>
          </a:bodyPr>
          <a:lstStyle/>
          <a:p>
            <a:pPr algn="ctr"/>
            <a:r>
              <a:rPr lang="en-US" sz="3600" b="1" kern="10">
                <a:ln w="9525">
                  <a:solidFill>
                    <a:srgbClr val="CC99FF"/>
                  </a:solidFill>
                  <a:round/>
                  <a:headEnd/>
                  <a:tailEnd/>
                </a:ln>
                <a:solidFill>
                  <a:srgbClr val="CC99FF"/>
                </a:solidFill>
                <a:latin typeface="Arial Black"/>
              </a:rPr>
              <a:t>Starch</a:t>
            </a:r>
          </a:p>
        </p:txBody>
      </p:sp>
      <p:pic>
        <p:nvPicPr>
          <p:cNvPr id="282639" name="Picture 15" descr="MCj02754140000[1]"/>
          <p:cNvPicPr>
            <a:picLocks noChangeAspect="1" noChangeArrowheads="1"/>
          </p:cNvPicPr>
          <p:nvPr/>
        </p:nvPicPr>
        <p:blipFill>
          <a:blip r:embed="rId6"/>
          <a:srcRect/>
          <a:stretch>
            <a:fillRect/>
          </a:stretch>
        </p:blipFill>
        <p:spPr bwMode="auto">
          <a:xfrm>
            <a:off x="8001000" y="4495800"/>
            <a:ext cx="927100" cy="1219200"/>
          </a:xfrm>
          <a:prstGeom prst="rect">
            <a:avLst/>
          </a:prstGeom>
          <a:noFill/>
          <a:ln w="9525">
            <a:noFill/>
            <a:miter lim="800000"/>
            <a:headEnd/>
            <a:tailEnd/>
          </a:ln>
        </p:spPr>
      </p:pic>
      <p:pic>
        <p:nvPicPr>
          <p:cNvPr id="282640" name="Picture 16" descr="cgan502l"/>
          <p:cNvPicPr>
            <a:picLocks noChangeAspect="1" noChangeArrowheads="1"/>
          </p:cNvPicPr>
          <p:nvPr/>
        </p:nvPicPr>
        <p:blipFill>
          <a:blip r:embed="rId7"/>
          <a:srcRect/>
          <a:stretch>
            <a:fillRect/>
          </a:stretch>
        </p:blipFill>
        <p:spPr bwMode="auto">
          <a:xfrm>
            <a:off x="2628900" y="0"/>
            <a:ext cx="65151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264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282634"/>
                                        </p:tgtEl>
                                        <p:attrNameLst>
                                          <p:attrName>style.visibility</p:attrName>
                                        </p:attrNameLst>
                                      </p:cBhvr>
                                      <p:to>
                                        <p:strVal val="visible"/>
                                      </p:to>
                                    </p:set>
                                    <p:anim calcmode="lin" valueType="num">
                                      <p:cBhvr>
                                        <p:cTn id="11" dur="500" fill="hold"/>
                                        <p:tgtEl>
                                          <p:spTgt spid="282634"/>
                                        </p:tgtEl>
                                        <p:attrNameLst>
                                          <p:attrName>ppt_w</p:attrName>
                                        </p:attrNameLst>
                                      </p:cBhvr>
                                      <p:tavLst>
                                        <p:tav tm="0">
                                          <p:val>
                                            <p:strVal val="#ppt_w*0.70"/>
                                          </p:val>
                                        </p:tav>
                                        <p:tav tm="100000">
                                          <p:val>
                                            <p:strVal val="#ppt_w"/>
                                          </p:val>
                                        </p:tav>
                                      </p:tavLst>
                                    </p:anim>
                                    <p:anim calcmode="lin" valueType="num">
                                      <p:cBhvr>
                                        <p:cTn id="12" dur="500" fill="hold"/>
                                        <p:tgtEl>
                                          <p:spTgt spid="282634"/>
                                        </p:tgtEl>
                                        <p:attrNameLst>
                                          <p:attrName>ppt_h</p:attrName>
                                        </p:attrNameLst>
                                      </p:cBhvr>
                                      <p:tavLst>
                                        <p:tav tm="0">
                                          <p:val>
                                            <p:strVal val="#ppt_h"/>
                                          </p:val>
                                        </p:tav>
                                        <p:tav tm="100000">
                                          <p:val>
                                            <p:strVal val="#ppt_h"/>
                                          </p:val>
                                        </p:tav>
                                      </p:tavLst>
                                    </p:anim>
                                    <p:animEffect transition="in" filter="fade">
                                      <p:cBhvr>
                                        <p:cTn id="13" dur="500"/>
                                        <p:tgtEl>
                                          <p:spTgt spid="282634"/>
                                        </p:tgtEl>
                                      </p:cBhvr>
                                    </p:animEffect>
                                  </p:childTnLst>
                                </p:cTn>
                              </p:par>
                            </p:childTnLst>
                          </p:cTn>
                        </p:par>
                        <p:par>
                          <p:cTn id="14" fill="hold">
                            <p:stCondLst>
                              <p:cond delay="500"/>
                            </p:stCondLst>
                            <p:childTnLst>
                              <p:par>
                                <p:cTn id="15" presetID="55" presetClass="entr" presetSubtype="0" fill="hold" grpId="0" nodeType="afterEffect">
                                  <p:stCondLst>
                                    <p:cond delay="0"/>
                                  </p:stCondLst>
                                  <p:childTnLst>
                                    <p:set>
                                      <p:cBhvr>
                                        <p:cTn id="16" dur="1" fill="hold">
                                          <p:stCondLst>
                                            <p:cond delay="0"/>
                                          </p:stCondLst>
                                        </p:cTn>
                                        <p:tgtEl>
                                          <p:spTgt spid="282636"/>
                                        </p:tgtEl>
                                        <p:attrNameLst>
                                          <p:attrName>style.visibility</p:attrName>
                                        </p:attrNameLst>
                                      </p:cBhvr>
                                      <p:to>
                                        <p:strVal val="visible"/>
                                      </p:to>
                                    </p:set>
                                    <p:anim calcmode="lin" valueType="num">
                                      <p:cBhvr>
                                        <p:cTn id="17" dur="500" fill="hold"/>
                                        <p:tgtEl>
                                          <p:spTgt spid="282636"/>
                                        </p:tgtEl>
                                        <p:attrNameLst>
                                          <p:attrName>ppt_w</p:attrName>
                                        </p:attrNameLst>
                                      </p:cBhvr>
                                      <p:tavLst>
                                        <p:tav tm="0">
                                          <p:val>
                                            <p:strVal val="#ppt_w*0.70"/>
                                          </p:val>
                                        </p:tav>
                                        <p:tav tm="100000">
                                          <p:val>
                                            <p:strVal val="#ppt_w"/>
                                          </p:val>
                                        </p:tav>
                                      </p:tavLst>
                                    </p:anim>
                                    <p:anim calcmode="lin" valueType="num">
                                      <p:cBhvr>
                                        <p:cTn id="18" dur="500" fill="hold"/>
                                        <p:tgtEl>
                                          <p:spTgt spid="282636"/>
                                        </p:tgtEl>
                                        <p:attrNameLst>
                                          <p:attrName>ppt_h</p:attrName>
                                        </p:attrNameLst>
                                      </p:cBhvr>
                                      <p:tavLst>
                                        <p:tav tm="0">
                                          <p:val>
                                            <p:strVal val="#ppt_h"/>
                                          </p:val>
                                        </p:tav>
                                        <p:tav tm="100000">
                                          <p:val>
                                            <p:strVal val="#ppt_h"/>
                                          </p:val>
                                        </p:tav>
                                      </p:tavLst>
                                    </p:anim>
                                    <p:animEffect transition="in" filter="fade">
                                      <p:cBhvr>
                                        <p:cTn id="19" dur="500"/>
                                        <p:tgtEl>
                                          <p:spTgt spid="282636"/>
                                        </p:tgtEl>
                                      </p:cBhvr>
                                    </p:animEffect>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282638"/>
                                        </p:tgtEl>
                                        <p:attrNameLst>
                                          <p:attrName>style.visibility</p:attrName>
                                        </p:attrNameLst>
                                      </p:cBhvr>
                                      <p:to>
                                        <p:strVal val="visible"/>
                                      </p:to>
                                    </p:set>
                                    <p:anim calcmode="lin" valueType="num">
                                      <p:cBhvr>
                                        <p:cTn id="23" dur="500" fill="hold"/>
                                        <p:tgtEl>
                                          <p:spTgt spid="282638"/>
                                        </p:tgtEl>
                                        <p:attrNameLst>
                                          <p:attrName>ppt_w</p:attrName>
                                        </p:attrNameLst>
                                      </p:cBhvr>
                                      <p:tavLst>
                                        <p:tav tm="0">
                                          <p:val>
                                            <p:strVal val="#ppt_w*0.70"/>
                                          </p:val>
                                        </p:tav>
                                        <p:tav tm="100000">
                                          <p:val>
                                            <p:strVal val="#ppt_w"/>
                                          </p:val>
                                        </p:tav>
                                      </p:tavLst>
                                    </p:anim>
                                    <p:anim calcmode="lin" valueType="num">
                                      <p:cBhvr>
                                        <p:cTn id="24" dur="500" fill="hold"/>
                                        <p:tgtEl>
                                          <p:spTgt spid="282638"/>
                                        </p:tgtEl>
                                        <p:attrNameLst>
                                          <p:attrName>ppt_h</p:attrName>
                                        </p:attrNameLst>
                                      </p:cBhvr>
                                      <p:tavLst>
                                        <p:tav tm="0">
                                          <p:val>
                                            <p:strVal val="#ppt_h"/>
                                          </p:val>
                                        </p:tav>
                                        <p:tav tm="100000">
                                          <p:val>
                                            <p:strVal val="#ppt_h"/>
                                          </p:val>
                                        </p:tav>
                                      </p:tavLst>
                                    </p:anim>
                                    <p:animEffect transition="in" filter="fade">
                                      <p:cBhvr>
                                        <p:cTn id="25" dur="500"/>
                                        <p:tgtEl>
                                          <p:spTgt spid="282638"/>
                                        </p:tgtEl>
                                      </p:cBhvr>
                                    </p:animEffect>
                                  </p:childTnLst>
                                </p:cTn>
                              </p:par>
                            </p:childTnLst>
                          </p:cTn>
                        </p:par>
                        <p:par>
                          <p:cTn id="26" fill="hold">
                            <p:stCondLst>
                              <p:cond delay="1500"/>
                            </p:stCondLst>
                            <p:childTnLst>
                              <p:par>
                                <p:cTn id="27" presetID="55" presetClass="entr" presetSubtype="0" fill="hold" grpId="0" nodeType="afterEffect">
                                  <p:stCondLst>
                                    <p:cond delay="0"/>
                                  </p:stCondLst>
                                  <p:childTnLst>
                                    <p:set>
                                      <p:cBhvr>
                                        <p:cTn id="28" dur="1" fill="hold">
                                          <p:stCondLst>
                                            <p:cond delay="0"/>
                                          </p:stCondLst>
                                        </p:cTn>
                                        <p:tgtEl>
                                          <p:spTgt spid="282637"/>
                                        </p:tgtEl>
                                        <p:attrNameLst>
                                          <p:attrName>style.visibility</p:attrName>
                                        </p:attrNameLst>
                                      </p:cBhvr>
                                      <p:to>
                                        <p:strVal val="visible"/>
                                      </p:to>
                                    </p:set>
                                    <p:anim calcmode="lin" valueType="num">
                                      <p:cBhvr>
                                        <p:cTn id="29" dur="500" fill="hold"/>
                                        <p:tgtEl>
                                          <p:spTgt spid="282637"/>
                                        </p:tgtEl>
                                        <p:attrNameLst>
                                          <p:attrName>ppt_w</p:attrName>
                                        </p:attrNameLst>
                                      </p:cBhvr>
                                      <p:tavLst>
                                        <p:tav tm="0">
                                          <p:val>
                                            <p:strVal val="#ppt_w*0.70"/>
                                          </p:val>
                                        </p:tav>
                                        <p:tav tm="100000">
                                          <p:val>
                                            <p:strVal val="#ppt_w"/>
                                          </p:val>
                                        </p:tav>
                                      </p:tavLst>
                                    </p:anim>
                                    <p:anim calcmode="lin" valueType="num">
                                      <p:cBhvr>
                                        <p:cTn id="30" dur="500" fill="hold"/>
                                        <p:tgtEl>
                                          <p:spTgt spid="282637"/>
                                        </p:tgtEl>
                                        <p:attrNameLst>
                                          <p:attrName>ppt_h</p:attrName>
                                        </p:attrNameLst>
                                      </p:cBhvr>
                                      <p:tavLst>
                                        <p:tav tm="0">
                                          <p:val>
                                            <p:strVal val="#ppt_h"/>
                                          </p:val>
                                        </p:tav>
                                        <p:tav tm="100000">
                                          <p:val>
                                            <p:strVal val="#ppt_h"/>
                                          </p:val>
                                        </p:tav>
                                      </p:tavLst>
                                    </p:anim>
                                    <p:animEffect transition="in" filter="fade">
                                      <p:cBhvr>
                                        <p:cTn id="31" dur="500"/>
                                        <p:tgtEl>
                                          <p:spTgt spid="282637"/>
                                        </p:tgtEl>
                                      </p:cBhvr>
                                    </p:animEffec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282633"/>
                                        </p:tgtEl>
                                        <p:attrNameLst>
                                          <p:attrName>style.visibility</p:attrName>
                                        </p:attrNameLst>
                                      </p:cBhvr>
                                      <p:to>
                                        <p:strVal val="visible"/>
                                      </p:to>
                                    </p:set>
                                  </p:childTnLst>
                                </p:cTn>
                              </p:par>
                            </p:childTnLst>
                          </p:cTn>
                        </p:par>
                        <p:par>
                          <p:cTn id="35" fill="hold">
                            <p:stCondLst>
                              <p:cond delay="2000"/>
                            </p:stCondLst>
                            <p:childTnLst>
                              <p:par>
                                <p:cTn id="36" presetID="21" presetClass="entr" presetSubtype="4" fill="hold" grpId="0" nodeType="afterEffect">
                                  <p:stCondLst>
                                    <p:cond delay="0"/>
                                  </p:stCondLst>
                                  <p:childTnLst>
                                    <p:set>
                                      <p:cBhvr>
                                        <p:cTn id="37" dur="1" fill="hold">
                                          <p:stCondLst>
                                            <p:cond delay="0"/>
                                          </p:stCondLst>
                                        </p:cTn>
                                        <p:tgtEl>
                                          <p:spTgt spid="282635"/>
                                        </p:tgtEl>
                                        <p:attrNameLst>
                                          <p:attrName>style.visibility</p:attrName>
                                        </p:attrNameLst>
                                      </p:cBhvr>
                                      <p:to>
                                        <p:strVal val="visible"/>
                                      </p:to>
                                    </p:set>
                                    <p:animEffect transition="in" filter="wheel(4)">
                                      <p:cBhvr>
                                        <p:cTn id="38" dur="2000"/>
                                        <p:tgtEl>
                                          <p:spTgt spid="282635"/>
                                        </p:tgtEl>
                                      </p:cBhvr>
                                    </p:animEffect>
                                  </p:childTnLst>
                                </p:cTn>
                              </p:par>
                              <p:par>
                                <p:cTn id="39" presetID="1" presetClass="entr" presetSubtype="0" fill="hold" nodeType="withEffect">
                                  <p:stCondLst>
                                    <p:cond delay="0"/>
                                  </p:stCondLst>
                                  <p:childTnLst>
                                    <p:set>
                                      <p:cBhvr>
                                        <p:cTn id="40" dur="1" fill="hold">
                                          <p:stCondLst>
                                            <p:cond delay="0"/>
                                          </p:stCondLst>
                                        </p:cTn>
                                        <p:tgtEl>
                                          <p:spTgt spid="282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4" grpId="0" animBg="1"/>
      <p:bldP spid="282635" grpId="0"/>
      <p:bldP spid="282636" grpId="0" animBg="1"/>
      <p:bldP spid="282637" grpId="0" animBg="1"/>
      <p:bldP spid="2826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6387"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Polysaccharides</a:t>
            </a:r>
            <a:endParaRPr lang="en-US" sz="2400">
              <a:latin typeface="Arial" charset="0"/>
            </a:endParaRPr>
          </a:p>
        </p:txBody>
      </p:sp>
      <p:sp>
        <p:nvSpPr>
          <p:cNvPr id="1638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638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639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6391"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6392"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sp>
        <p:nvSpPr>
          <p:cNvPr id="284681" name="WordArt 9"/>
          <p:cNvSpPr>
            <a:spLocks noChangeArrowheads="1" noChangeShapeType="1" noTextEdit="1"/>
          </p:cNvSpPr>
          <p:nvPr/>
        </p:nvSpPr>
        <p:spPr bwMode="auto">
          <a:xfrm>
            <a:off x="2743200" y="1066800"/>
            <a:ext cx="3276600" cy="990600"/>
          </a:xfrm>
          <a:prstGeom prst="rect">
            <a:avLst/>
          </a:prstGeom>
        </p:spPr>
        <p:txBody>
          <a:bodyPr wrap="none" fromWordArt="1">
            <a:prstTxWarp prst="textSlantUp">
              <a:avLst>
                <a:gd name="adj" fmla="val 55556"/>
              </a:avLst>
            </a:prstTxWarp>
          </a:bodyPr>
          <a:lstStyle/>
          <a:p>
            <a:pPr algn="ctr"/>
            <a:r>
              <a:rPr lang="en-US" sz="3600" b="1" kern="10">
                <a:ln w="9525">
                  <a:solidFill>
                    <a:schemeClr val="accent2"/>
                  </a:solidFill>
                  <a:round/>
                  <a:headEnd/>
                  <a:tailEnd/>
                </a:ln>
                <a:solidFill>
                  <a:schemeClr val="accent2"/>
                </a:solidFill>
                <a:latin typeface="Arial Black"/>
              </a:rPr>
              <a:t>Glycogen</a:t>
            </a:r>
          </a:p>
        </p:txBody>
      </p:sp>
      <p:sp>
        <p:nvSpPr>
          <p:cNvPr id="284682" name="Text Box 10"/>
          <p:cNvSpPr txBox="1">
            <a:spLocks noChangeArrowheads="1"/>
          </p:cNvSpPr>
          <p:nvPr/>
        </p:nvSpPr>
        <p:spPr bwMode="auto">
          <a:xfrm>
            <a:off x="3352800" y="4041775"/>
            <a:ext cx="4648200" cy="2282825"/>
          </a:xfrm>
          <a:prstGeom prst="rect">
            <a:avLst/>
          </a:prstGeom>
          <a:noFill/>
          <a:ln w="9525">
            <a:noFill/>
            <a:miter lim="800000"/>
            <a:headEnd/>
            <a:tailEnd/>
          </a:ln>
        </p:spPr>
        <p:txBody>
          <a:bodyPr>
            <a:spAutoFit/>
          </a:bodyPr>
          <a:lstStyle/>
          <a:p>
            <a:pPr algn="ctr" eaLnBrk="1" hangingPunct="1">
              <a:lnSpc>
                <a:spcPct val="90000"/>
              </a:lnSpc>
            </a:pPr>
            <a:r>
              <a:rPr lang="en-US" sz="3200">
                <a:latin typeface="Arial" charset="0"/>
              </a:rPr>
              <a:t>A storage molecule found in animals. Animals store sugars in the form of glycogen in the liver for later use.</a:t>
            </a:r>
          </a:p>
        </p:txBody>
      </p:sp>
      <p:sp>
        <p:nvSpPr>
          <p:cNvPr id="284683" name="WordArt 11"/>
          <p:cNvSpPr>
            <a:spLocks noChangeArrowheads="1" noChangeShapeType="1" noTextEdit="1"/>
          </p:cNvSpPr>
          <p:nvPr/>
        </p:nvSpPr>
        <p:spPr bwMode="auto">
          <a:xfrm>
            <a:off x="6324600" y="762000"/>
            <a:ext cx="2514600" cy="609600"/>
          </a:xfrm>
          <a:prstGeom prst="rect">
            <a:avLst/>
          </a:prstGeom>
        </p:spPr>
        <p:txBody>
          <a:bodyPr wrap="none" fromWordArt="1">
            <a:prstTxWarp prst="textSlantDown">
              <a:avLst>
                <a:gd name="adj" fmla="val 44444"/>
              </a:avLst>
            </a:prstTxWarp>
          </a:bodyPr>
          <a:lstStyle/>
          <a:p>
            <a:pPr algn="ctr"/>
            <a:r>
              <a:rPr lang="en-US" sz="3600" b="1" kern="10">
                <a:ln w="9525">
                  <a:solidFill>
                    <a:srgbClr val="CC99FF"/>
                  </a:solidFill>
                  <a:round/>
                  <a:headEnd/>
                  <a:tailEnd/>
                </a:ln>
                <a:solidFill>
                  <a:srgbClr val="CC99FF"/>
                </a:solidFill>
                <a:latin typeface="Arial Black"/>
              </a:rPr>
              <a:t>Glycogen</a:t>
            </a:r>
          </a:p>
        </p:txBody>
      </p:sp>
      <p:sp>
        <p:nvSpPr>
          <p:cNvPr id="284684" name="WordArt 12"/>
          <p:cNvSpPr>
            <a:spLocks noChangeArrowheads="1" noChangeShapeType="1" noTextEdit="1"/>
          </p:cNvSpPr>
          <p:nvPr/>
        </p:nvSpPr>
        <p:spPr bwMode="auto">
          <a:xfrm>
            <a:off x="7543800" y="6400800"/>
            <a:ext cx="1600200" cy="457200"/>
          </a:xfrm>
          <a:prstGeom prst="rect">
            <a:avLst/>
          </a:prstGeom>
        </p:spPr>
        <p:txBody>
          <a:bodyPr wrap="none" fromWordArt="1">
            <a:prstTxWarp prst="textSlantDown">
              <a:avLst>
                <a:gd name="adj" fmla="val 44444"/>
              </a:avLst>
            </a:prstTxWarp>
          </a:bodyPr>
          <a:lstStyle/>
          <a:p>
            <a:pPr algn="ctr"/>
            <a:r>
              <a:rPr lang="en-US" sz="3600" b="1" kern="10">
                <a:ln w="9525">
                  <a:solidFill>
                    <a:schemeClr val="accent2"/>
                  </a:solidFill>
                  <a:round/>
                  <a:headEnd/>
                  <a:tailEnd/>
                </a:ln>
                <a:solidFill>
                  <a:schemeClr val="accent2"/>
                </a:solidFill>
                <a:latin typeface="Arial Black"/>
              </a:rPr>
              <a:t>Glycogen</a:t>
            </a:r>
          </a:p>
        </p:txBody>
      </p:sp>
      <p:sp>
        <p:nvSpPr>
          <p:cNvPr id="284685" name="WordArt 13"/>
          <p:cNvSpPr>
            <a:spLocks noChangeArrowheads="1" noChangeShapeType="1" noTextEdit="1"/>
          </p:cNvSpPr>
          <p:nvPr/>
        </p:nvSpPr>
        <p:spPr bwMode="auto">
          <a:xfrm>
            <a:off x="2514600" y="6248400"/>
            <a:ext cx="1371600" cy="609600"/>
          </a:xfrm>
          <a:prstGeom prst="rect">
            <a:avLst/>
          </a:prstGeom>
        </p:spPr>
        <p:txBody>
          <a:bodyPr wrap="none" fromWordArt="1">
            <a:prstTxWarp prst="textSlantUp">
              <a:avLst>
                <a:gd name="adj" fmla="val 55556"/>
              </a:avLst>
            </a:prstTxWarp>
          </a:bodyPr>
          <a:lstStyle/>
          <a:p>
            <a:pPr algn="ctr"/>
            <a:r>
              <a:rPr lang="en-US" sz="3600" b="1" kern="10">
                <a:ln w="9525">
                  <a:solidFill>
                    <a:srgbClr val="CC99FF"/>
                  </a:solidFill>
                  <a:round/>
                  <a:headEnd/>
                  <a:tailEnd/>
                </a:ln>
                <a:solidFill>
                  <a:srgbClr val="CC99FF"/>
                </a:solidFill>
                <a:latin typeface="Arial Black"/>
              </a:rPr>
              <a:t>Glycogen</a:t>
            </a:r>
          </a:p>
        </p:txBody>
      </p:sp>
      <p:grpSp>
        <p:nvGrpSpPr>
          <p:cNvPr id="16398" name="Group 14"/>
          <p:cNvGrpSpPr>
            <a:grpSpLocks/>
          </p:cNvGrpSpPr>
          <p:nvPr/>
        </p:nvGrpSpPr>
        <p:grpSpPr bwMode="auto">
          <a:xfrm>
            <a:off x="3276600" y="2057400"/>
            <a:ext cx="5029200" cy="1752600"/>
            <a:chOff x="2064" y="1296"/>
            <a:chExt cx="3168" cy="1104"/>
          </a:xfrm>
        </p:grpSpPr>
        <p:pic>
          <p:nvPicPr>
            <p:cNvPr id="16400" name="Picture 15" descr="Carb_poly"/>
            <p:cNvPicPr>
              <a:picLocks noChangeAspect="1" noChangeArrowheads="1"/>
            </p:cNvPicPr>
            <p:nvPr/>
          </p:nvPicPr>
          <p:blipFill>
            <a:blip r:embed="rId5"/>
            <a:srcRect t="65149" b="5"/>
            <a:stretch>
              <a:fillRect/>
            </a:stretch>
          </p:blipFill>
          <p:spPr bwMode="auto">
            <a:xfrm>
              <a:off x="2064" y="1296"/>
              <a:ext cx="3168" cy="1104"/>
            </a:xfrm>
            <a:prstGeom prst="rect">
              <a:avLst/>
            </a:prstGeom>
            <a:noFill/>
            <a:ln w="9525">
              <a:noFill/>
              <a:miter lim="800000"/>
              <a:headEnd/>
              <a:tailEnd/>
            </a:ln>
          </p:spPr>
        </p:pic>
        <p:sp>
          <p:nvSpPr>
            <p:cNvPr id="16401" name="Rectangle 16"/>
            <p:cNvSpPr>
              <a:spLocks noChangeArrowheads="1"/>
            </p:cNvSpPr>
            <p:nvPr/>
          </p:nvSpPr>
          <p:spPr bwMode="auto">
            <a:xfrm>
              <a:off x="2064" y="1296"/>
              <a:ext cx="1632" cy="240"/>
            </a:xfrm>
            <a:prstGeom prst="rect">
              <a:avLst/>
            </a:prstGeom>
            <a:solidFill>
              <a:schemeClr val="bg1"/>
            </a:solidFill>
            <a:ln w="9525">
              <a:solidFill>
                <a:schemeClr val="bg1"/>
              </a:solidFill>
              <a:miter lim="800000"/>
              <a:headEnd/>
              <a:tailEnd/>
            </a:ln>
          </p:spPr>
          <p:txBody>
            <a:bodyPr wrap="none" anchor="ctr"/>
            <a:lstStyle/>
            <a:p>
              <a:endParaRPr lang="en-US"/>
            </a:p>
          </p:txBody>
        </p:sp>
      </p:grpSp>
      <p:pic>
        <p:nvPicPr>
          <p:cNvPr id="16399" name="Picture 17" descr="MCj03663800000[1]"/>
          <p:cNvPicPr>
            <a:picLocks noChangeAspect="1" noChangeArrowheads="1"/>
          </p:cNvPicPr>
          <p:nvPr/>
        </p:nvPicPr>
        <p:blipFill>
          <a:blip r:embed="rId6"/>
          <a:srcRect/>
          <a:stretch>
            <a:fillRect/>
          </a:stretch>
        </p:blipFill>
        <p:spPr bwMode="auto">
          <a:xfrm>
            <a:off x="7924800" y="4648200"/>
            <a:ext cx="919163"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4681"/>
                                        </p:tgtEl>
                                        <p:attrNameLst>
                                          <p:attrName>style.visibility</p:attrName>
                                        </p:attrNameLst>
                                      </p:cBhvr>
                                      <p:to>
                                        <p:strVal val="visible"/>
                                      </p:to>
                                    </p:set>
                                    <p:anim calcmode="lin" valueType="num">
                                      <p:cBhvr>
                                        <p:cTn id="7" dur="500" fill="hold"/>
                                        <p:tgtEl>
                                          <p:spTgt spid="284681"/>
                                        </p:tgtEl>
                                        <p:attrNameLst>
                                          <p:attrName>ppt_w</p:attrName>
                                        </p:attrNameLst>
                                      </p:cBhvr>
                                      <p:tavLst>
                                        <p:tav tm="0">
                                          <p:val>
                                            <p:strVal val="#ppt_w*0.70"/>
                                          </p:val>
                                        </p:tav>
                                        <p:tav tm="100000">
                                          <p:val>
                                            <p:strVal val="#ppt_w"/>
                                          </p:val>
                                        </p:tav>
                                      </p:tavLst>
                                    </p:anim>
                                    <p:anim calcmode="lin" valueType="num">
                                      <p:cBhvr>
                                        <p:cTn id="8" dur="500" fill="hold"/>
                                        <p:tgtEl>
                                          <p:spTgt spid="284681"/>
                                        </p:tgtEl>
                                        <p:attrNameLst>
                                          <p:attrName>ppt_h</p:attrName>
                                        </p:attrNameLst>
                                      </p:cBhvr>
                                      <p:tavLst>
                                        <p:tav tm="0">
                                          <p:val>
                                            <p:strVal val="#ppt_h"/>
                                          </p:val>
                                        </p:tav>
                                        <p:tav tm="100000">
                                          <p:val>
                                            <p:strVal val="#ppt_h"/>
                                          </p:val>
                                        </p:tav>
                                      </p:tavLst>
                                    </p:anim>
                                    <p:animEffect transition="in" filter="fade">
                                      <p:cBhvr>
                                        <p:cTn id="9" dur="500"/>
                                        <p:tgtEl>
                                          <p:spTgt spid="284681"/>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84683"/>
                                        </p:tgtEl>
                                        <p:attrNameLst>
                                          <p:attrName>style.visibility</p:attrName>
                                        </p:attrNameLst>
                                      </p:cBhvr>
                                      <p:to>
                                        <p:strVal val="visible"/>
                                      </p:to>
                                    </p:set>
                                    <p:anim calcmode="lin" valueType="num">
                                      <p:cBhvr>
                                        <p:cTn id="13" dur="500" fill="hold"/>
                                        <p:tgtEl>
                                          <p:spTgt spid="284683"/>
                                        </p:tgtEl>
                                        <p:attrNameLst>
                                          <p:attrName>ppt_w</p:attrName>
                                        </p:attrNameLst>
                                      </p:cBhvr>
                                      <p:tavLst>
                                        <p:tav tm="0">
                                          <p:val>
                                            <p:strVal val="#ppt_w*0.70"/>
                                          </p:val>
                                        </p:tav>
                                        <p:tav tm="100000">
                                          <p:val>
                                            <p:strVal val="#ppt_w"/>
                                          </p:val>
                                        </p:tav>
                                      </p:tavLst>
                                    </p:anim>
                                    <p:anim calcmode="lin" valueType="num">
                                      <p:cBhvr>
                                        <p:cTn id="14" dur="500" fill="hold"/>
                                        <p:tgtEl>
                                          <p:spTgt spid="284683"/>
                                        </p:tgtEl>
                                        <p:attrNameLst>
                                          <p:attrName>ppt_h</p:attrName>
                                        </p:attrNameLst>
                                      </p:cBhvr>
                                      <p:tavLst>
                                        <p:tav tm="0">
                                          <p:val>
                                            <p:strVal val="#ppt_h"/>
                                          </p:val>
                                        </p:tav>
                                        <p:tav tm="100000">
                                          <p:val>
                                            <p:strVal val="#ppt_h"/>
                                          </p:val>
                                        </p:tav>
                                      </p:tavLst>
                                    </p:anim>
                                    <p:animEffect transition="in" filter="fade">
                                      <p:cBhvr>
                                        <p:cTn id="15" dur="500"/>
                                        <p:tgtEl>
                                          <p:spTgt spid="284683"/>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284685"/>
                                        </p:tgtEl>
                                        <p:attrNameLst>
                                          <p:attrName>style.visibility</p:attrName>
                                        </p:attrNameLst>
                                      </p:cBhvr>
                                      <p:to>
                                        <p:strVal val="visible"/>
                                      </p:to>
                                    </p:set>
                                    <p:anim calcmode="lin" valueType="num">
                                      <p:cBhvr>
                                        <p:cTn id="19" dur="500" fill="hold"/>
                                        <p:tgtEl>
                                          <p:spTgt spid="284685"/>
                                        </p:tgtEl>
                                        <p:attrNameLst>
                                          <p:attrName>ppt_w</p:attrName>
                                        </p:attrNameLst>
                                      </p:cBhvr>
                                      <p:tavLst>
                                        <p:tav tm="0">
                                          <p:val>
                                            <p:strVal val="#ppt_w*0.70"/>
                                          </p:val>
                                        </p:tav>
                                        <p:tav tm="100000">
                                          <p:val>
                                            <p:strVal val="#ppt_w"/>
                                          </p:val>
                                        </p:tav>
                                      </p:tavLst>
                                    </p:anim>
                                    <p:anim calcmode="lin" valueType="num">
                                      <p:cBhvr>
                                        <p:cTn id="20" dur="500" fill="hold"/>
                                        <p:tgtEl>
                                          <p:spTgt spid="284685"/>
                                        </p:tgtEl>
                                        <p:attrNameLst>
                                          <p:attrName>ppt_h</p:attrName>
                                        </p:attrNameLst>
                                      </p:cBhvr>
                                      <p:tavLst>
                                        <p:tav tm="0">
                                          <p:val>
                                            <p:strVal val="#ppt_h"/>
                                          </p:val>
                                        </p:tav>
                                        <p:tav tm="100000">
                                          <p:val>
                                            <p:strVal val="#ppt_h"/>
                                          </p:val>
                                        </p:tav>
                                      </p:tavLst>
                                    </p:anim>
                                    <p:animEffect transition="in" filter="fade">
                                      <p:cBhvr>
                                        <p:cTn id="21" dur="500"/>
                                        <p:tgtEl>
                                          <p:spTgt spid="284685"/>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284684"/>
                                        </p:tgtEl>
                                        <p:attrNameLst>
                                          <p:attrName>style.visibility</p:attrName>
                                        </p:attrNameLst>
                                      </p:cBhvr>
                                      <p:to>
                                        <p:strVal val="visible"/>
                                      </p:to>
                                    </p:set>
                                    <p:anim calcmode="lin" valueType="num">
                                      <p:cBhvr>
                                        <p:cTn id="25" dur="500" fill="hold"/>
                                        <p:tgtEl>
                                          <p:spTgt spid="284684"/>
                                        </p:tgtEl>
                                        <p:attrNameLst>
                                          <p:attrName>ppt_w</p:attrName>
                                        </p:attrNameLst>
                                      </p:cBhvr>
                                      <p:tavLst>
                                        <p:tav tm="0">
                                          <p:val>
                                            <p:strVal val="#ppt_w*0.70"/>
                                          </p:val>
                                        </p:tav>
                                        <p:tav tm="100000">
                                          <p:val>
                                            <p:strVal val="#ppt_w"/>
                                          </p:val>
                                        </p:tav>
                                      </p:tavLst>
                                    </p:anim>
                                    <p:anim calcmode="lin" valueType="num">
                                      <p:cBhvr>
                                        <p:cTn id="26" dur="500" fill="hold"/>
                                        <p:tgtEl>
                                          <p:spTgt spid="284684"/>
                                        </p:tgtEl>
                                        <p:attrNameLst>
                                          <p:attrName>ppt_h</p:attrName>
                                        </p:attrNameLst>
                                      </p:cBhvr>
                                      <p:tavLst>
                                        <p:tav tm="0">
                                          <p:val>
                                            <p:strVal val="#ppt_h"/>
                                          </p:val>
                                        </p:tav>
                                        <p:tav tm="100000">
                                          <p:val>
                                            <p:strVal val="#ppt_h"/>
                                          </p:val>
                                        </p:tav>
                                      </p:tavLst>
                                    </p:anim>
                                    <p:animEffect transition="in" filter="fade">
                                      <p:cBhvr>
                                        <p:cTn id="27" dur="500"/>
                                        <p:tgtEl>
                                          <p:spTgt spid="284684"/>
                                        </p:tgtEl>
                                      </p:cBhvr>
                                    </p:animEffect>
                                  </p:childTnLst>
                                </p:cTn>
                              </p:par>
                            </p:childTnLst>
                          </p:cTn>
                        </p:par>
                        <p:par>
                          <p:cTn id="28" fill="hold">
                            <p:stCondLst>
                              <p:cond delay="2000"/>
                            </p:stCondLst>
                            <p:childTnLst>
                              <p:par>
                                <p:cTn id="29" presetID="21" presetClass="entr" presetSubtype="4" fill="hold" grpId="0" nodeType="afterEffect">
                                  <p:stCondLst>
                                    <p:cond delay="1000"/>
                                  </p:stCondLst>
                                  <p:childTnLst>
                                    <p:set>
                                      <p:cBhvr>
                                        <p:cTn id="30" dur="1" fill="hold">
                                          <p:stCondLst>
                                            <p:cond delay="0"/>
                                          </p:stCondLst>
                                        </p:cTn>
                                        <p:tgtEl>
                                          <p:spTgt spid="284682"/>
                                        </p:tgtEl>
                                        <p:attrNameLst>
                                          <p:attrName>style.visibility</p:attrName>
                                        </p:attrNameLst>
                                      </p:cBhvr>
                                      <p:to>
                                        <p:strVal val="visible"/>
                                      </p:to>
                                    </p:set>
                                    <p:animEffect transition="in" filter="wheel(4)">
                                      <p:cBhvr>
                                        <p:cTn id="31" dur="2000"/>
                                        <p:tgtEl>
                                          <p:spTgt spid="284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1" grpId="0" animBg="1"/>
      <p:bldP spid="284682" grpId="0"/>
      <p:bldP spid="284683" grpId="0" animBg="1"/>
      <p:bldP spid="284684" grpId="0" animBg="1"/>
      <p:bldP spid="2846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7411"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Polysaccharides</a:t>
            </a:r>
            <a:endParaRPr lang="en-US" sz="2400">
              <a:latin typeface="Arial" charset="0"/>
            </a:endParaRPr>
          </a:p>
        </p:txBody>
      </p:sp>
      <p:sp>
        <p:nvSpPr>
          <p:cNvPr id="1741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741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741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7415"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7416"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sp>
        <p:nvSpPr>
          <p:cNvPr id="286729" name="WordArt 9"/>
          <p:cNvSpPr>
            <a:spLocks noChangeArrowheads="1" noChangeShapeType="1" noTextEdit="1"/>
          </p:cNvSpPr>
          <p:nvPr/>
        </p:nvSpPr>
        <p:spPr bwMode="auto">
          <a:xfrm>
            <a:off x="2743200" y="1066800"/>
            <a:ext cx="3276600" cy="990600"/>
          </a:xfrm>
          <a:prstGeom prst="rect">
            <a:avLst/>
          </a:prstGeom>
        </p:spPr>
        <p:txBody>
          <a:bodyPr wrap="none" fromWordArt="1">
            <a:prstTxWarp prst="textSlantUp">
              <a:avLst>
                <a:gd name="adj" fmla="val 55556"/>
              </a:avLst>
            </a:prstTxWarp>
          </a:bodyPr>
          <a:lstStyle/>
          <a:p>
            <a:pPr algn="ctr"/>
            <a:r>
              <a:rPr lang="en-US" sz="3600" b="1" kern="10">
                <a:ln w="9525">
                  <a:solidFill>
                    <a:schemeClr val="accent2"/>
                  </a:solidFill>
                  <a:round/>
                  <a:headEnd/>
                  <a:tailEnd/>
                </a:ln>
                <a:solidFill>
                  <a:schemeClr val="accent2"/>
                </a:solidFill>
                <a:latin typeface="Arial Black"/>
              </a:rPr>
              <a:t>Cellulose</a:t>
            </a:r>
          </a:p>
        </p:txBody>
      </p:sp>
      <p:sp>
        <p:nvSpPr>
          <p:cNvPr id="286730" name="Text Box 10"/>
          <p:cNvSpPr txBox="1">
            <a:spLocks noChangeArrowheads="1"/>
          </p:cNvSpPr>
          <p:nvPr/>
        </p:nvSpPr>
        <p:spPr bwMode="auto">
          <a:xfrm>
            <a:off x="3048000" y="3581400"/>
            <a:ext cx="5638800" cy="2822575"/>
          </a:xfrm>
          <a:prstGeom prst="rect">
            <a:avLst/>
          </a:prstGeom>
          <a:noFill/>
          <a:ln w="9525">
            <a:noFill/>
            <a:miter lim="800000"/>
            <a:headEnd/>
            <a:tailEnd/>
          </a:ln>
        </p:spPr>
        <p:txBody>
          <a:bodyPr>
            <a:spAutoFit/>
          </a:bodyPr>
          <a:lstStyle/>
          <a:p>
            <a:pPr algn="ctr" eaLnBrk="1" hangingPunct="1">
              <a:lnSpc>
                <a:spcPct val="80000"/>
              </a:lnSpc>
              <a:buFontTx/>
              <a:buChar char="•"/>
            </a:pPr>
            <a:r>
              <a:rPr lang="en-US" sz="2800">
                <a:latin typeface="Arial" charset="0"/>
              </a:rPr>
              <a:t>  A major component in cell walls. The cellulose enables the plants to have rigid cell walls which allows them to have </a:t>
            </a:r>
            <a:r>
              <a:rPr lang="en-US" sz="2800">
                <a:solidFill>
                  <a:srgbClr val="CC99FF"/>
                </a:solidFill>
                <a:latin typeface="Arial" charset="0"/>
              </a:rPr>
              <a:t>sturdy trunks</a:t>
            </a:r>
            <a:r>
              <a:rPr lang="en-US" sz="2800">
                <a:latin typeface="Arial" charset="0"/>
              </a:rPr>
              <a:t> </a:t>
            </a:r>
            <a:r>
              <a:rPr lang="en-US" sz="2800">
                <a:solidFill>
                  <a:srgbClr val="CC99FF"/>
                </a:solidFill>
                <a:latin typeface="Arial" charset="0"/>
              </a:rPr>
              <a:t>and branches</a:t>
            </a:r>
            <a:r>
              <a:rPr lang="en-US" sz="2800">
                <a:latin typeface="Arial" charset="0"/>
              </a:rPr>
              <a:t>.</a:t>
            </a:r>
          </a:p>
          <a:p>
            <a:pPr algn="ctr" eaLnBrk="1" hangingPunct="1">
              <a:lnSpc>
                <a:spcPct val="80000"/>
              </a:lnSpc>
              <a:buFontTx/>
              <a:buChar char="•"/>
            </a:pPr>
            <a:r>
              <a:rPr lang="en-US" sz="2800">
                <a:latin typeface="Arial" charset="0"/>
              </a:rPr>
              <a:t>  Only a few organisms have the enzymes necessary for digesting cellulose.  </a:t>
            </a:r>
          </a:p>
        </p:txBody>
      </p:sp>
      <p:sp>
        <p:nvSpPr>
          <p:cNvPr id="286731" name="WordArt 11"/>
          <p:cNvSpPr>
            <a:spLocks noChangeArrowheads="1" noChangeShapeType="1" noTextEdit="1"/>
          </p:cNvSpPr>
          <p:nvPr/>
        </p:nvSpPr>
        <p:spPr bwMode="auto">
          <a:xfrm>
            <a:off x="6324600" y="762000"/>
            <a:ext cx="2514600" cy="609600"/>
          </a:xfrm>
          <a:prstGeom prst="rect">
            <a:avLst/>
          </a:prstGeom>
        </p:spPr>
        <p:txBody>
          <a:bodyPr wrap="none" fromWordArt="1">
            <a:prstTxWarp prst="textSlantDown">
              <a:avLst>
                <a:gd name="adj" fmla="val 44444"/>
              </a:avLst>
            </a:prstTxWarp>
          </a:bodyPr>
          <a:lstStyle/>
          <a:p>
            <a:pPr algn="ctr"/>
            <a:r>
              <a:rPr lang="en-US" sz="3600" b="1" kern="10">
                <a:ln w="9525">
                  <a:solidFill>
                    <a:srgbClr val="CC99FF"/>
                  </a:solidFill>
                  <a:round/>
                  <a:headEnd/>
                  <a:tailEnd/>
                </a:ln>
                <a:solidFill>
                  <a:srgbClr val="CC99FF"/>
                </a:solidFill>
                <a:latin typeface="Arial Black"/>
              </a:rPr>
              <a:t>Cellulose</a:t>
            </a:r>
          </a:p>
        </p:txBody>
      </p:sp>
      <p:pic>
        <p:nvPicPr>
          <p:cNvPr id="286732" name="Picture 12" descr="Carb_poly"/>
          <p:cNvPicPr>
            <a:picLocks noChangeAspect="1" noChangeArrowheads="1"/>
          </p:cNvPicPr>
          <p:nvPr/>
        </p:nvPicPr>
        <p:blipFill>
          <a:blip r:embed="rId5"/>
          <a:srcRect t="42000" b="39334"/>
          <a:stretch>
            <a:fillRect/>
          </a:stretch>
        </p:blipFill>
        <p:spPr bwMode="auto">
          <a:xfrm>
            <a:off x="3124200" y="2286000"/>
            <a:ext cx="5410200" cy="1009650"/>
          </a:xfrm>
          <a:prstGeom prst="rect">
            <a:avLst/>
          </a:prstGeom>
          <a:noFill/>
          <a:ln w="9525">
            <a:noFill/>
            <a:miter lim="800000"/>
            <a:headEnd/>
            <a:tailEnd/>
          </a:ln>
        </p:spPr>
      </p:pic>
      <p:pic>
        <p:nvPicPr>
          <p:cNvPr id="17421" name="Picture 13" descr="MMAG00445_0000[1]"/>
          <p:cNvPicPr>
            <a:picLocks noChangeAspect="1" noChangeArrowheads="1" noCrop="1"/>
          </p:cNvPicPr>
          <p:nvPr/>
        </p:nvPicPr>
        <p:blipFill>
          <a:blip r:embed="rId6"/>
          <a:srcRect/>
          <a:stretch>
            <a:fillRect/>
          </a:stretch>
        </p:blipFill>
        <p:spPr bwMode="auto">
          <a:xfrm>
            <a:off x="304800" y="4648200"/>
            <a:ext cx="1905000" cy="1836738"/>
          </a:xfrm>
          <a:prstGeom prst="rect">
            <a:avLst/>
          </a:prstGeom>
          <a:noFill/>
          <a:ln w="9525">
            <a:noFill/>
            <a:miter lim="800000"/>
            <a:headEnd/>
            <a:tailEnd/>
          </a:ln>
        </p:spPr>
      </p:pic>
      <p:pic>
        <p:nvPicPr>
          <p:cNvPr id="286734" name="Picture 14" descr="GP2164"/>
          <p:cNvPicPr>
            <a:picLocks noChangeAspect="1" noChangeArrowheads="1"/>
          </p:cNvPicPr>
          <p:nvPr/>
        </p:nvPicPr>
        <p:blipFill>
          <a:blip r:embed="rId7"/>
          <a:srcRect/>
          <a:stretch>
            <a:fillRect/>
          </a:stretch>
        </p:blipFill>
        <p:spPr bwMode="auto">
          <a:xfrm>
            <a:off x="2514600" y="228600"/>
            <a:ext cx="6629400" cy="662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29"/>
                                        </p:tgtEl>
                                        <p:attrNameLst>
                                          <p:attrName>style.visibility</p:attrName>
                                        </p:attrNameLst>
                                      </p:cBhvr>
                                      <p:to>
                                        <p:strVal val="visible"/>
                                      </p:to>
                                    </p:set>
                                    <p:anim calcmode="lin" valueType="num">
                                      <p:cBhvr>
                                        <p:cTn id="7" dur="500" fill="hold"/>
                                        <p:tgtEl>
                                          <p:spTgt spid="286729"/>
                                        </p:tgtEl>
                                        <p:attrNameLst>
                                          <p:attrName>ppt_w</p:attrName>
                                        </p:attrNameLst>
                                      </p:cBhvr>
                                      <p:tavLst>
                                        <p:tav tm="0">
                                          <p:val>
                                            <p:strVal val="#ppt_w*0.70"/>
                                          </p:val>
                                        </p:tav>
                                        <p:tav tm="100000">
                                          <p:val>
                                            <p:strVal val="#ppt_w"/>
                                          </p:val>
                                        </p:tav>
                                      </p:tavLst>
                                    </p:anim>
                                    <p:anim calcmode="lin" valueType="num">
                                      <p:cBhvr>
                                        <p:cTn id="8" dur="500" fill="hold"/>
                                        <p:tgtEl>
                                          <p:spTgt spid="286729"/>
                                        </p:tgtEl>
                                        <p:attrNameLst>
                                          <p:attrName>ppt_h</p:attrName>
                                        </p:attrNameLst>
                                      </p:cBhvr>
                                      <p:tavLst>
                                        <p:tav tm="0">
                                          <p:val>
                                            <p:strVal val="#ppt_h"/>
                                          </p:val>
                                        </p:tav>
                                        <p:tav tm="100000">
                                          <p:val>
                                            <p:strVal val="#ppt_h"/>
                                          </p:val>
                                        </p:tav>
                                      </p:tavLst>
                                    </p:anim>
                                    <p:animEffect transition="in" filter="fade">
                                      <p:cBhvr>
                                        <p:cTn id="9" dur="500"/>
                                        <p:tgtEl>
                                          <p:spTgt spid="286729"/>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86731"/>
                                        </p:tgtEl>
                                        <p:attrNameLst>
                                          <p:attrName>style.visibility</p:attrName>
                                        </p:attrNameLst>
                                      </p:cBhvr>
                                      <p:to>
                                        <p:strVal val="visible"/>
                                      </p:to>
                                    </p:set>
                                    <p:anim calcmode="lin" valueType="num">
                                      <p:cBhvr>
                                        <p:cTn id="13" dur="500" fill="hold"/>
                                        <p:tgtEl>
                                          <p:spTgt spid="286731"/>
                                        </p:tgtEl>
                                        <p:attrNameLst>
                                          <p:attrName>ppt_w</p:attrName>
                                        </p:attrNameLst>
                                      </p:cBhvr>
                                      <p:tavLst>
                                        <p:tav tm="0">
                                          <p:val>
                                            <p:strVal val="#ppt_w*0.70"/>
                                          </p:val>
                                        </p:tav>
                                        <p:tav tm="100000">
                                          <p:val>
                                            <p:strVal val="#ppt_w"/>
                                          </p:val>
                                        </p:tav>
                                      </p:tavLst>
                                    </p:anim>
                                    <p:anim calcmode="lin" valueType="num">
                                      <p:cBhvr>
                                        <p:cTn id="14" dur="500" fill="hold"/>
                                        <p:tgtEl>
                                          <p:spTgt spid="286731"/>
                                        </p:tgtEl>
                                        <p:attrNameLst>
                                          <p:attrName>ppt_h</p:attrName>
                                        </p:attrNameLst>
                                      </p:cBhvr>
                                      <p:tavLst>
                                        <p:tav tm="0">
                                          <p:val>
                                            <p:strVal val="#ppt_h"/>
                                          </p:val>
                                        </p:tav>
                                        <p:tav tm="100000">
                                          <p:val>
                                            <p:strVal val="#ppt_h"/>
                                          </p:val>
                                        </p:tav>
                                      </p:tavLst>
                                    </p:anim>
                                    <p:animEffect transition="in" filter="fade">
                                      <p:cBhvr>
                                        <p:cTn id="15" dur="500"/>
                                        <p:tgtEl>
                                          <p:spTgt spid="286731"/>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286732"/>
                                        </p:tgtEl>
                                        <p:attrNameLst>
                                          <p:attrName>style.visibility</p:attrName>
                                        </p:attrNameLst>
                                      </p:cBhvr>
                                      <p:to>
                                        <p:strVal val="visible"/>
                                      </p:to>
                                    </p:set>
                                  </p:childTnLst>
                                </p:cTn>
                              </p:par>
                            </p:childTnLst>
                          </p:cTn>
                        </p:par>
                        <p:par>
                          <p:cTn id="19" fill="hold">
                            <p:stCondLst>
                              <p:cond delay="1000"/>
                            </p:stCondLst>
                            <p:childTnLst>
                              <p:par>
                                <p:cTn id="20" presetID="21" presetClass="entr" presetSubtype="4" fill="hold" grpId="0" nodeType="afterEffect">
                                  <p:stCondLst>
                                    <p:cond delay="1000"/>
                                  </p:stCondLst>
                                  <p:childTnLst>
                                    <p:set>
                                      <p:cBhvr>
                                        <p:cTn id="21" dur="1" fill="hold">
                                          <p:stCondLst>
                                            <p:cond delay="0"/>
                                          </p:stCondLst>
                                        </p:cTn>
                                        <p:tgtEl>
                                          <p:spTgt spid="286730">
                                            <p:txEl>
                                              <p:pRg st="0" end="0"/>
                                            </p:txEl>
                                          </p:spTgt>
                                        </p:tgtEl>
                                        <p:attrNameLst>
                                          <p:attrName>style.visibility</p:attrName>
                                        </p:attrNameLst>
                                      </p:cBhvr>
                                      <p:to>
                                        <p:strVal val="visible"/>
                                      </p:to>
                                    </p:set>
                                    <p:animEffect transition="in" filter="wheel(4)">
                                      <p:cBhvr>
                                        <p:cTn id="22" dur="2000"/>
                                        <p:tgtEl>
                                          <p:spTgt spid="2867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86730">
                                            <p:txEl>
                                              <p:pRg st="1" end="1"/>
                                            </p:txEl>
                                          </p:spTgt>
                                        </p:tgtEl>
                                        <p:attrNameLst>
                                          <p:attrName>style.visibility</p:attrName>
                                        </p:attrNameLst>
                                      </p:cBhvr>
                                      <p:to>
                                        <p:strVal val="visible"/>
                                      </p:to>
                                    </p:set>
                                    <p:animEffect transition="in" filter="wheel(4)">
                                      <p:cBhvr>
                                        <p:cTn id="27" dur="2000"/>
                                        <p:tgtEl>
                                          <p:spTgt spid="2867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6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9" grpId="0" animBg="1"/>
      <p:bldP spid="286730" grpId="0" build="p"/>
      <p:bldP spid="2867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8435"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Chemical Tests</a:t>
            </a:r>
            <a:endParaRPr lang="en-US" sz="2400">
              <a:latin typeface="Arial" charset="0"/>
            </a:endParaRPr>
          </a:p>
        </p:txBody>
      </p:sp>
      <p:sp>
        <p:nvSpPr>
          <p:cNvPr id="18436"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8437"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8438"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8439"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8440"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pic>
        <p:nvPicPr>
          <p:cNvPr id="18441" name="Picture 13" descr="MMAG00445_0000[1]"/>
          <p:cNvPicPr>
            <a:picLocks noChangeAspect="1" noChangeArrowheads="1" noCrop="1"/>
          </p:cNvPicPr>
          <p:nvPr/>
        </p:nvPicPr>
        <p:blipFill>
          <a:blip r:embed="rId5"/>
          <a:srcRect/>
          <a:stretch>
            <a:fillRect/>
          </a:stretch>
        </p:blipFill>
        <p:spPr bwMode="auto">
          <a:xfrm>
            <a:off x="304800" y="4648200"/>
            <a:ext cx="1905000" cy="1836738"/>
          </a:xfrm>
          <a:prstGeom prst="rect">
            <a:avLst/>
          </a:prstGeom>
          <a:noFill/>
          <a:ln w="9525">
            <a:noFill/>
            <a:miter lim="800000"/>
            <a:headEnd/>
            <a:tailEnd/>
          </a:ln>
        </p:spPr>
      </p:pic>
      <p:sp>
        <p:nvSpPr>
          <p:cNvPr id="18442" name="Text Box 15"/>
          <p:cNvSpPr txBox="1">
            <a:spLocks noChangeArrowheads="1"/>
          </p:cNvSpPr>
          <p:nvPr/>
        </p:nvSpPr>
        <p:spPr bwMode="auto">
          <a:xfrm>
            <a:off x="2514600" y="946150"/>
            <a:ext cx="6629400" cy="1190625"/>
          </a:xfrm>
          <a:prstGeom prst="rect">
            <a:avLst/>
          </a:prstGeom>
          <a:noFill/>
          <a:ln w="9525">
            <a:noFill/>
            <a:miter lim="800000"/>
            <a:headEnd/>
            <a:tailEnd/>
          </a:ln>
        </p:spPr>
        <p:txBody>
          <a:bodyPr>
            <a:spAutoFit/>
          </a:bodyPr>
          <a:lstStyle/>
          <a:p>
            <a:r>
              <a:rPr lang="en-US" b="1"/>
              <a:t>Benedict’s reagent</a:t>
            </a:r>
            <a:r>
              <a:rPr lang="en-US"/>
              <a:t> is used to test for simple sugars (mono-</a:t>
            </a:r>
          </a:p>
          <a:p>
            <a:r>
              <a:rPr lang="en-US"/>
              <a:t>saccharides) like glucose and fructose.  </a:t>
            </a:r>
            <a:r>
              <a:rPr lang="en-US" u="sng"/>
              <a:t>When heated</a:t>
            </a:r>
            <a:r>
              <a:rPr lang="en-US"/>
              <a:t>, </a:t>
            </a:r>
          </a:p>
          <a:p>
            <a:r>
              <a:rPr lang="en-US"/>
              <a:t>Benedict’s reagent changes color from light blue to red/orange</a:t>
            </a:r>
          </a:p>
          <a:p>
            <a:r>
              <a:rPr lang="en-US"/>
              <a:t>if a simple sugar is present.</a:t>
            </a:r>
          </a:p>
        </p:txBody>
      </p:sp>
      <p:pic>
        <p:nvPicPr>
          <p:cNvPr id="18443" name="Picture 16" descr="benedicts test"/>
          <p:cNvPicPr>
            <a:picLocks noChangeAspect="1" noChangeArrowheads="1"/>
          </p:cNvPicPr>
          <p:nvPr/>
        </p:nvPicPr>
        <p:blipFill>
          <a:blip r:embed="rId6"/>
          <a:srcRect/>
          <a:stretch>
            <a:fillRect/>
          </a:stretch>
        </p:blipFill>
        <p:spPr bwMode="auto">
          <a:xfrm>
            <a:off x="5562600" y="1905000"/>
            <a:ext cx="3048000" cy="2324100"/>
          </a:xfrm>
          <a:prstGeom prst="rect">
            <a:avLst/>
          </a:prstGeom>
          <a:noFill/>
          <a:ln w="9525">
            <a:noFill/>
            <a:miter lim="800000"/>
            <a:headEnd/>
            <a:tailEnd/>
          </a:ln>
        </p:spPr>
      </p:pic>
      <p:sp>
        <p:nvSpPr>
          <p:cNvPr id="18444" name="Text Box 17"/>
          <p:cNvSpPr txBox="1">
            <a:spLocks noChangeArrowheads="1"/>
          </p:cNvSpPr>
          <p:nvPr/>
        </p:nvSpPr>
        <p:spPr bwMode="auto">
          <a:xfrm>
            <a:off x="6400800" y="2057400"/>
            <a:ext cx="1685925" cy="366713"/>
          </a:xfrm>
          <a:prstGeom prst="rect">
            <a:avLst/>
          </a:prstGeom>
          <a:noFill/>
          <a:ln w="9525">
            <a:noFill/>
            <a:miter lim="800000"/>
            <a:headEnd/>
            <a:tailEnd/>
          </a:ln>
        </p:spPr>
        <p:txBody>
          <a:bodyPr wrap="none">
            <a:spAutoFit/>
          </a:bodyPr>
          <a:lstStyle/>
          <a:p>
            <a:r>
              <a:rPr lang="en-US" b="1"/>
              <a:t>+       -	      +</a:t>
            </a:r>
          </a:p>
        </p:txBody>
      </p:sp>
      <p:sp>
        <p:nvSpPr>
          <p:cNvPr id="18445" name="Text Box 18"/>
          <p:cNvSpPr txBox="1">
            <a:spLocks noChangeArrowheads="1"/>
          </p:cNvSpPr>
          <p:nvPr/>
        </p:nvSpPr>
        <p:spPr bwMode="auto">
          <a:xfrm>
            <a:off x="2422525" y="4191000"/>
            <a:ext cx="6721475" cy="915988"/>
          </a:xfrm>
          <a:prstGeom prst="rect">
            <a:avLst/>
          </a:prstGeom>
          <a:noFill/>
          <a:ln w="9525">
            <a:noFill/>
            <a:miter lim="800000"/>
            <a:headEnd/>
            <a:tailEnd/>
          </a:ln>
        </p:spPr>
        <p:txBody>
          <a:bodyPr>
            <a:spAutoFit/>
          </a:bodyPr>
          <a:lstStyle/>
          <a:p>
            <a:r>
              <a:rPr lang="en-US" b="1"/>
              <a:t>Iodine solution</a:t>
            </a:r>
            <a:r>
              <a:rPr lang="en-US"/>
              <a:t> is used to test for the presence of polysaccharides (starch).  If starch is present, a color change from amber to purple/black occurs.</a:t>
            </a:r>
          </a:p>
        </p:txBody>
      </p:sp>
      <p:pic>
        <p:nvPicPr>
          <p:cNvPr id="18446" name="Picture 19" descr="iodine test for starch"/>
          <p:cNvPicPr>
            <a:picLocks noChangeAspect="1" noChangeArrowheads="1"/>
          </p:cNvPicPr>
          <p:nvPr/>
        </p:nvPicPr>
        <p:blipFill>
          <a:blip r:embed="rId7"/>
          <a:srcRect/>
          <a:stretch>
            <a:fillRect/>
          </a:stretch>
        </p:blipFill>
        <p:spPr bwMode="auto">
          <a:xfrm>
            <a:off x="6781800" y="4800600"/>
            <a:ext cx="1676400" cy="2057400"/>
          </a:xfrm>
          <a:prstGeom prst="rect">
            <a:avLst/>
          </a:prstGeom>
          <a:noFill/>
          <a:ln w="9525">
            <a:noFill/>
            <a:miter lim="800000"/>
            <a:headEnd/>
            <a:tailEnd/>
          </a:ln>
        </p:spPr>
      </p:pic>
      <p:sp>
        <p:nvSpPr>
          <p:cNvPr id="18447" name="Text Box 20"/>
          <p:cNvSpPr txBox="1">
            <a:spLocks noChangeArrowheads="1"/>
          </p:cNvSpPr>
          <p:nvPr/>
        </p:nvSpPr>
        <p:spPr bwMode="auto">
          <a:xfrm>
            <a:off x="6705600" y="6491288"/>
            <a:ext cx="2197100" cy="366712"/>
          </a:xfrm>
          <a:prstGeom prst="rect">
            <a:avLst/>
          </a:prstGeom>
          <a:noFill/>
          <a:ln w="9525">
            <a:noFill/>
            <a:miter lim="800000"/>
            <a:headEnd/>
            <a:tailEnd/>
          </a:ln>
        </p:spPr>
        <p:txBody>
          <a:bodyPr wrap="none">
            <a:spAutoFit/>
          </a:bodyPr>
          <a:lstStyle/>
          <a:p>
            <a:r>
              <a:rPr lang="en-US" b="1"/>
              <a:t>Starch	No starch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19459"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9460"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9461"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9462"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865340" name="Group 60"/>
          <p:cNvGraphicFramePr>
            <a:graphicFrameLocks noGrp="1"/>
          </p:cNvGraphicFramePr>
          <p:nvPr/>
        </p:nvGraphicFramePr>
        <p:xfrm>
          <a:off x="304800" y="914400"/>
          <a:ext cx="8610600" cy="5514975"/>
        </p:xfrm>
        <a:graphic>
          <a:graphicData uri="http://schemas.openxmlformats.org/drawingml/2006/table">
            <a:tbl>
              <a:tblPr/>
              <a:tblGrid>
                <a:gridCol w="1419225"/>
                <a:gridCol w="1419225"/>
                <a:gridCol w="1419225"/>
                <a:gridCol w="1420813"/>
                <a:gridCol w="1419225"/>
                <a:gridCol w="1512887"/>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Monosaccharides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19507" name="Picture 51" descr="http://www.ilexikon.com/images/6/69/Glukose-Ring.png"/>
          <p:cNvPicPr>
            <a:picLocks noChangeAspect="1" noChangeArrowheads="1"/>
          </p:cNvPicPr>
          <p:nvPr/>
        </p:nvPicPr>
        <p:blipFill>
          <a:blip r:embed="rId3" r:link="rId4"/>
          <a:srcRect/>
          <a:stretch>
            <a:fillRect/>
          </a:stretch>
        </p:blipFill>
        <p:spPr bwMode="auto">
          <a:xfrm>
            <a:off x="1905000" y="1644650"/>
            <a:ext cx="914400" cy="873125"/>
          </a:xfrm>
          <a:prstGeom prst="rect">
            <a:avLst/>
          </a:prstGeom>
          <a:noFill/>
          <a:ln w="9525">
            <a:noFill/>
            <a:miter lim="800000"/>
            <a:headEnd/>
            <a:tailEnd/>
          </a:ln>
        </p:spPr>
      </p:pic>
      <p:pic>
        <p:nvPicPr>
          <p:cNvPr id="19508"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819400"/>
            <a:ext cx="1143000" cy="1004888"/>
          </a:xfrm>
          <a:prstGeom prst="rect">
            <a:avLst/>
          </a:prstGeom>
          <a:solidFill>
            <a:schemeClr val="bg1"/>
          </a:solidFill>
          <a:ln w="9525">
            <a:noFill/>
            <a:miter lim="800000"/>
            <a:headEnd/>
            <a:tailEnd/>
          </a:ln>
        </p:spPr>
      </p:pic>
      <p:pic>
        <p:nvPicPr>
          <p:cNvPr id="19509" name="Picture 53" descr="Amino acid structure with R group down. [struct1.jpg]"/>
          <p:cNvPicPr>
            <a:picLocks noChangeAspect="1" noChangeArrowheads="1"/>
          </p:cNvPicPr>
          <p:nvPr/>
        </p:nvPicPr>
        <p:blipFill>
          <a:blip r:embed="rId7" r:link="rId8"/>
          <a:srcRect/>
          <a:stretch>
            <a:fillRect/>
          </a:stretch>
        </p:blipFill>
        <p:spPr bwMode="auto">
          <a:xfrm>
            <a:off x="1828800" y="4495800"/>
            <a:ext cx="1143000" cy="522288"/>
          </a:xfrm>
          <a:prstGeom prst="rect">
            <a:avLst/>
          </a:prstGeom>
          <a:noFill/>
          <a:ln w="9525">
            <a:noFill/>
            <a:miter lim="800000"/>
            <a:headEnd/>
            <a:tailEnd/>
          </a:ln>
        </p:spPr>
      </p:pic>
      <p:pic>
        <p:nvPicPr>
          <p:cNvPr id="19510"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791200"/>
            <a:ext cx="1074738" cy="601663"/>
          </a:xfrm>
          <a:prstGeom prst="rect">
            <a:avLst/>
          </a:prstGeom>
          <a:noFill/>
          <a:ln w="9525">
            <a:noFill/>
            <a:miter lim="800000"/>
            <a:headEnd/>
            <a:tailEnd/>
          </a:ln>
        </p:spPr>
      </p:pic>
      <p:sp>
        <p:nvSpPr>
          <p:cNvPr id="865335" name="Text Box 55"/>
          <p:cNvSpPr txBox="1">
            <a:spLocks noChangeArrowheads="1"/>
          </p:cNvSpPr>
          <p:nvPr/>
        </p:nvSpPr>
        <p:spPr bwMode="auto">
          <a:xfrm>
            <a:off x="3048000" y="1524000"/>
            <a:ext cx="1573213" cy="730250"/>
          </a:xfrm>
          <a:prstGeom prst="rect">
            <a:avLst/>
          </a:prstGeom>
          <a:noFill/>
          <a:ln w="9525">
            <a:noFill/>
            <a:miter lim="800000"/>
            <a:headEnd/>
            <a:tailEnd/>
          </a:ln>
        </p:spPr>
        <p:txBody>
          <a:bodyPr wrap="none">
            <a:spAutoFit/>
          </a:bodyPr>
          <a:lstStyle/>
          <a:p>
            <a:pPr algn="ctr" eaLnBrk="1" hangingPunct="1"/>
            <a:r>
              <a:rPr lang="en-US" sz="1400">
                <a:latin typeface="Arial" charset="0"/>
              </a:rPr>
              <a:t>Monosaccharides</a:t>
            </a:r>
          </a:p>
          <a:p>
            <a:pPr algn="ctr" eaLnBrk="1" hangingPunct="1"/>
            <a:endParaRPr lang="en-US" sz="1400">
              <a:latin typeface="Arial" charset="0"/>
            </a:endParaRPr>
          </a:p>
          <a:p>
            <a:pPr algn="ctr" eaLnBrk="1" hangingPunct="1"/>
            <a:r>
              <a:rPr lang="en-US" sz="1400">
                <a:latin typeface="Arial" charset="0"/>
              </a:rPr>
              <a:t>Polysaccharides</a:t>
            </a:r>
          </a:p>
        </p:txBody>
      </p:sp>
      <p:sp>
        <p:nvSpPr>
          <p:cNvPr id="865336" name="Text Box 56"/>
          <p:cNvSpPr txBox="1">
            <a:spLocks noChangeArrowheads="1"/>
          </p:cNvSpPr>
          <p:nvPr/>
        </p:nvSpPr>
        <p:spPr bwMode="auto">
          <a:xfrm>
            <a:off x="4495800" y="1524000"/>
            <a:ext cx="1504950" cy="942975"/>
          </a:xfrm>
          <a:prstGeom prst="rect">
            <a:avLst/>
          </a:prstGeom>
          <a:noFill/>
          <a:ln w="9525">
            <a:noFill/>
            <a:miter lim="800000"/>
            <a:headEnd/>
            <a:tailEnd/>
          </a:ln>
        </p:spPr>
        <p:txBody>
          <a:bodyPr wrap="none">
            <a:spAutoFit/>
          </a:bodyPr>
          <a:lstStyle/>
          <a:p>
            <a:pPr algn="ctr" eaLnBrk="1" hangingPunct="1"/>
            <a:r>
              <a:rPr lang="en-US" sz="1400">
                <a:latin typeface="Arial" charset="0"/>
              </a:rPr>
              <a:t>Quick Energy </a:t>
            </a:r>
          </a:p>
          <a:p>
            <a:pPr algn="ctr" eaLnBrk="1" hangingPunct="1"/>
            <a:endParaRPr lang="en-US" sz="1400">
              <a:latin typeface="Arial" charset="0"/>
            </a:endParaRPr>
          </a:p>
          <a:p>
            <a:pPr algn="ctr" eaLnBrk="1" hangingPunct="1"/>
            <a:r>
              <a:rPr lang="en-US" sz="1400">
                <a:latin typeface="Arial" charset="0"/>
              </a:rPr>
              <a:t>Delayed energy</a:t>
            </a:r>
          </a:p>
          <a:p>
            <a:pPr algn="ctr" eaLnBrk="1" hangingPunct="1"/>
            <a:r>
              <a:rPr lang="en-US" sz="1400">
                <a:latin typeface="Arial" charset="0"/>
              </a:rPr>
              <a:t>Cell components</a:t>
            </a:r>
          </a:p>
        </p:txBody>
      </p:sp>
      <p:sp>
        <p:nvSpPr>
          <p:cNvPr id="865337" name="Text Box 57"/>
          <p:cNvSpPr txBox="1">
            <a:spLocks noChangeArrowheads="1"/>
          </p:cNvSpPr>
          <p:nvPr/>
        </p:nvSpPr>
        <p:spPr bwMode="auto">
          <a:xfrm>
            <a:off x="6172200" y="1295400"/>
            <a:ext cx="933450" cy="1368425"/>
          </a:xfrm>
          <a:prstGeom prst="rect">
            <a:avLst/>
          </a:prstGeom>
          <a:noFill/>
          <a:ln w="9525">
            <a:noFill/>
            <a:miter lim="800000"/>
            <a:headEnd/>
            <a:tailEnd/>
          </a:ln>
        </p:spPr>
        <p:txBody>
          <a:bodyPr wrap="none">
            <a:spAutoFit/>
          </a:bodyPr>
          <a:lstStyle/>
          <a:p>
            <a:pPr algn="ctr" eaLnBrk="1" hangingPunct="1"/>
            <a:r>
              <a:rPr lang="en-US" sz="1400">
                <a:latin typeface="Arial" charset="0"/>
              </a:rPr>
              <a:t>Glucose</a:t>
            </a:r>
          </a:p>
          <a:p>
            <a:pPr algn="ctr" eaLnBrk="1" hangingPunct="1"/>
            <a:r>
              <a:rPr lang="en-US" sz="1400">
                <a:latin typeface="Arial" charset="0"/>
              </a:rPr>
              <a:t>Fructose</a:t>
            </a:r>
          </a:p>
          <a:p>
            <a:pPr algn="ctr" eaLnBrk="1" hangingPunct="1"/>
            <a:endParaRPr lang="en-US" sz="1400">
              <a:latin typeface="Arial" charset="0"/>
            </a:endParaRPr>
          </a:p>
          <a:p>
            <a:pPr algn="ctr" eaLnBrk="1" hangingPunct="1"/>
            <a:r>
              <a:rPr lang="en-US" sz="1400">
                <a:latin typeface="Arial" charset="0"/>
              </a:rPr>
              <a:t>Cellulose</a:t>
            </a:r>
          </a:p>
          <a:p>
            <a:pPr algn="ctr" eaLnBrk="1" hangingPunct="1"/>
            <a:r>
              <a:rPr lang="en-US" sz="1400">
                <a:latin typeface="Arial" charset="0"/>
              </a:rPr>
              <a:t>Glycogen</a:t>
            </a:r>
          </a:p>
          <a:p>
            <a:pPr algn="ctr" eaLnBrk="1" hangingPunct="1"/>
            <a:r>
              <a:rPr lang="en-US" sz="1400">
                <a:latin typeface="Arial" charset="0"/>
              </a:rPr>
              <a:t>Starch</a:t>
            </a:r>
          </a:p>
        </p:txBody>
      </p:sp>
      <p:sp>
        <p:nvSpPr>
          <p:cNvPr id="19514" name="Line 58"/>
          <p:cNvSpPr>
            <a:spLocks noChangeShapeType="1"/>
          </p:cNvSpPr>
          <p:nvPr/>
        </p:nvSpPr>
        <p:spPr bwMode="auto">
          <a:xfrm>
            <a:off x="3124200" y="1905000"/>
            <a:ext cx="5791200" cy="0"/>
          </a:xfrm>
          <a:prstGeom prst="line">
            <a:avLst/>
          </a:prstGeom>
          <a:noFill/>
          <a:ln w="9525">
            <a:solidFill>
              <a:schemeClr val="tx1"/>
            </a:solidFill>
            <a:prstDash val="sysDot"/>
            <a:round/>
            <a:headEnd/>
            <a:tailEnd/>
          </a:ln>
        </p:spPr>
        <p:txBody>
          <a:bodyPr/>
          <a:lstStyle/>
          <a:p>
            <a:endParaRPr lang="en-US"/>
          </a:p>
        </p:txBody>
      </p:sp>
      <p:sp>
        <p:nvSpPr>
          <p:cNvPr id="865339" name="Text Box 59"/>
          <p:cNvSpPr txBox="1">
            <a:spLocks noChangeArrowheads="1"/>
          </p:cNvSpPr>
          <p:nvPr/>
        </p:nvSpPr>
        <p:spPr bwMode="auto">
          <a:xfrm>
            <a:off x="7391400" y="1371600"/>
            <a:ext cx="1417638" cy="942975"/>
          </a:xfrm>
          <a:prstGeom prst="rect">
            <a:avLst/>
          </a:prstGeom>
          <a:noFill/>
          <a:ln w="9525">
            <a:noFill/>
            <a:miter lim="800000"/>
            <a:headEnd/>
            <a:tailEnd/>
          </a:ln>
        </p:spPr>
        <p:txBody>
          <a:bodyPr>
            <a:spAutoFit/>
          </a:bodyPr>
          <a:lstStyle/>
          <a:p>
            <a:pPr algn="ctr" eaLnBrk="1" hangingPunct="1"/>
            <a:r>
              <a:rPr lang="en-US" sz="1400">
                <a:latin typeface="Arial" charset="0"/>
              </a:rPr>
              <a:t>Benedict’s Reagent</a:t>
            </a:r>
          </a:p>
          <a:p>
            <a:pPr algn="ctr" eaLnBrk="1" hangingPunct="1"/>
            <a:endParaRPr lang="en-US" sz="1400">
              <a:latin typeface="Arial" charset="0"/>
            </a:endParaRPr>
          </a:p>
          <a:p>
            <a:pPr algn="ctr" eaLnBrk="1" hangingPunct="1"/>
            <a:r>
              <a:rPr lang="en-US" sz="1400">
                <a:latin typeface="Arial" charset="0"/>
              </a:rPr>
              <a:t>Iodine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65335"/>
                                        </p:tgtEl>
                                        <p:attrNameLst>
                                          <p:attrName>style.visibility</p:attrName>
                                        </p:attrNameLst>
                                      </p:cBhvr>
                                      <p:to>
                                        <p:strVal val="visible"/>
                                      </p:to>
                                    </p:set>
                                    <p:anim calcmode="lin" valueType="num">
                                      <p:cBhvr>
                                        <p:cTn id="7" dur="1000" fill="hold"/>
                                        <p:tgtEl>
                                          <p:spTgt spid="865335"/>
                                        </p:tgtEl>
                                        <p:attrNameLst>
                                          <p:attrName>ppt_w</p:attrName>
                                        </p:attrNameLst>
                                      </p:cBhvr>
                                      <p:tavLst>
                                        <p:tav tm="0">
                                          <p:val>
                                            <p:strVal val="#ppt_w+.3"/>
                                          </p:val>
                                        </p:tav>
                                        <p:tav tm="100000">
                                          <p:val>
                                            <p:strVal val="#ppt_w"/>
                                          </p:val>
                                        </p:tav>
                                      </p:tavLst>
                                    </p:anim>
                                    <p:anim calcmode="lin" valueType="num">
                                      <p:cBhvr>
                                        <p:cTn id="8" dur="1000" fill="hold"/>
                                        <p:tgtEl>
                                          <p:spTgt spid="865335"/>
                                        </p:tgtEl>
                                        <p:attrNameLst>
                                          <p:attrName>ppt_h</p:attrName>
                                        </p:attrNameLst>
                                      </p:cBhvr>
                                      <p:tavLst>
                                        <p:tav tm="0">
                                          <p:val>
                                            <p:strVal val="#ppt_h"/>
                                          </p:val>
                                        </p:tav>
                                        <p:tav tm="100000">
                                          <p:val>
                                            <p:strVal val="#ppt_h"/>
                                          </p:val>
                                        </p:tav>
                                      </p:tavLst>
                                    </p:anim>
                                    <p:animEffect transition="in" filter="fade">
                                      <p:cBhvr>
                                        <p:cTn id="9" dur="1000"/>
                                        <p:tgtEl>
                                          <p:spTgt spid="86533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65336"/>
                                        </p:tgtEl>
                                        <p:attrNameLst>
                                          <p:attrName>style.visibility</p:attrName>
                                        </p:attrNameLst>
                                      </p:cBhvr>
                                      <p:to>
                                        <p:strVal val="visible"/>
                                      </p:to>
                                    </p:set>
                                    <p:anim calcmode="lin" valueType="num">
                                      <p:cBhvr>
                                        <p:cTn id="14" dur="1000" fill="hold"/>
                                        <p:tgtEl>
                                          <p:spTgt spid="865336"/>
                                        </p:tgtEl>
                                        <p:attrNameLst>
                                          <p:attrName>ppt_w</p:attrName>
                                        </p:attrNameLst>
                                      </p:cBhvr>
                                      <p:tavLst>
                                        <p:tav tm="0">
                                          <p:val>
                                            <p:strVal val="#ppt_w+.3"/>
                                          </p:val>
                                        </p:tav>
                                        <p:tav tm="100000">
                                          <p:val>
                                            <p:strVal val="#ppt_w"/>
                                          </p:val>
                                        </p:tav>
                                      </p:tavLst>
                                    </p:anim>
                                    <p:anim calcmode="lin" valueType="num">
                                      <p:cBhvr>
                                        <p:cTn id="15" dur="1000" fill="hold"/>
                                        <p:tgtEl>
                                          <p:spTgt spid="865336"/>
                                        </p:tgtEl>
                                        <p:attrNameLst>
                                          <p:attrName>ppt_h</p:attrName>
                                        </p:attrNameLst>
                                      </p:cBhvr>
                                      <p:tavLst>
                                        <p:tav tm="0">
                                          <p:val>
                                            <p:strVal val="#ppt_h"/>
                                          </p:val>
                                        </p:tav>
                                        <p:tav tm="100000">
                                          <p:val>
                                            <p:strVal val="#ppt_h"/>
                                          </p:val>
                                        </p:tav>
                                      </p:tavLst>
                                    </p:anim>
                                    <p:animEffect transition="in" filter="fade">
                                      <p:cBhvr>
                                        <p:cTn id="16" dur="1000"/>
                                        <p:tgtEl>
                                          <p:spTgt spid="86533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65337"/>
                                        </p:tgtEl>
                                        <p:attrNameLst>
                                          <p:attrName>style.visibility</p:attrName>
                                        </p:attrNameLst>
                                      </p:cBhvr>
                                      <p:to>
                                        <p:strVal val="visible"/>
                                      </p:to>
                                    </p:set>
                                    <p:anim calcmode="lin" valueType="num">
                                      <p:cBhvr>
                                        <p:cTn id="21" dur="1000" fill="hold"/>
                                        <p:tgtEl>
                                          <p:spTgt spid="865337"/>
                                        </p:tgtEl>
                                        <p:attrNameLst>
                                          <p:attrName>ppt_w</p:attrName>
                                        </p:attrNameLst>
                                      </p:cBhvr>
                                      <p:tavLst>
                                        <p:tav tm="0">
                                          <p:val>
                                            <p:strVal val="#ppt_w+.3"/>
                                          </p:val>
                                        </p:tav>
                                        <p:tav tm="100000">
                                          <p:val>
                                            <p:strVal val="#ppt_w"/>
                                          </p:val>
                                        </p:tav>
                                      </p:tavLst>
                                    </p:anim>
                                    <p:anim calcmode="lin" valueType="num">
                                      <p:cBhvr>
                                        <p:cTn id="22" dur="1000" fill="hold"/>
                                        <p:tgtEl>
                                          <p:spTgt spid="865337"/>
                                        </p:tgtEl>
                                        <p:attrNameLst>
                                          <p:attrName>ppt_h</p:attrName>
                                        </p:attrNameLst>
                                      </p:cBhvr>
                                      <p:tavLst>
                                        <p:tav tm="0">
                                          <p:val>
                                            <p:strVal val="#ppt_h"/>
                                          </p:val>
                                        </p:tav>
                                        <p:tav tm="100000">
                                          <p:val>
                                            <p:strVal val="#ppt_h"/>
                                          </p:val>
                                        </p:tav>
                                      </p:tavLst>
                                    </p:anim>
                                    <p:animEffect transition="in" filter="fade">
                                      <p:cBhvr>
                                        <p:cTn id="23" dur="1000"/>
                                        <p:tgtEl>
                                          <p:spTgt spid="86533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65339"/>
                                        </p:tgtEl>
                                        <p:attrNameLst>
                                          <p:attrName>style.visibility</p:attrName>
                                        </p:attrNameLst>
                                      </p:cBhvr>
                                      <p:to>
                                        <p:strVal val="visible"/>
                                      </p:to>
                                    </p:set>
                                    <p:anim calcmode="lin" valueType="num">
                                      <p:cBhvr>
                                        <p:cTn id="28" dur="1000" fill="hold"/>
                                        <p:tgtEl>
                                          <p:spTgt spid="865339"/>
                                        </p:tgtEl>
                                        <p:attrNameLst>
                                          <p:attrName>ppt_w</p:attrName>
                                        </p:attrNameLst>
                                      </p:cBhvr>
                                      <p:tavLst>
                                        <p:tav tm="0">
                                          <p:val>
                                            <p:strVal val="#ppt_w+.3"/>
                                          </p:val>
                                        </p:tav>
                                        <p:tav tm="100000">
                                          <p:val>
                                            <p:strVal val="#ppt_w"/>
                                          </p:val>
                                        </p:tav>
                                      </p:tavLst>
                                    </p:anim>
                                    <p:anim calcmode="lin" valueType="num">
                                      <p:cBhvr>
                                        <p:cTn id="29" dur="1000" fill="hold"/>
                                        <p:tgtEl>
                                          <p:spTgt spid="865339"/>
                                        </p:tgtEl>
                                        <p:attrNameLst>
                                          <p:attrName>ppt_h</p:attrName>
                                        </p:attrNameLst>
                                      </p:cBhvr>
                                      <p:tavLst>
                                        <p:tav tm="0">
                                          <p:val>
                                            <p:strVal val="#ppt_h"/>
                                          </p:val>
                                        </p:tav>
                                        <p:tav tm="100000">
                                          <p:val>
                                            <p:strVal val="#ppt_h"/>
                                          </p:val>
                                        </p:tav>
                                      </p:tavLst>
                                    </p:anim>
                                    <p:animEffect transition="in" filter="fade">
                                      <p:cBhvr>
                                        <p:cTn id="30" dur="1000"/>
                                        <p:tgtEl>
                                          <p:spTgt spid="865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335" grpId="0"/>
      <p:bldP spid="865336" grpId="0"/>
      <p:bldP spid="865337" grpId="0"/>
      <p:bldP spid="8653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sp>
        <p:nvSpPr>
          <p:cNvPr id="20483"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0484"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0485"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0486"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0487"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0488" name="Picture 8" descr="Image157"/>
          <p:cNvPicPr>
            <a:picLocks noChangeAspect="1" noChangeArrowheads="1"/>
          </p:cNvPicPr>
          <p:nvPr/>
        </p:nvPicPr>
        <p:blipFill>
          <a:blip r:embed="rId3"/>
          <a:srcRect/>
          <a:stretch>
            <a:fillRect/>
          </a:stretch>
        </p:blipFill>
        <p:spPr bwMode="auto">
          <a:xfrm>
            <a:off x="104775" y="4962525"/>
            <a:ext cx="2286000" cy="1327150"/>
          </a:xfrm>
          <a:prstGeom prst="rect">
            <a:avLst/>
          </a:prstGeom>
          <a:noFill/>
          <a:ln w="9525">
            <a:noFill/>
            <a:miter lim="800000"/>
            <a:headEnd/>
            <a:tailEnd/>
          </a:ln>
        </p:spPr>
      </p:pic>
      <p:pic>
        <p:nvPicPr>
          <p:cNvPr id="20489" name="Picture 9" descr="l_glutamine_500"/>
          <p:cNvPicPr>
            <a:picLocks noChangeAspect="1" noChangeArrowheads="1"/>
          </p:cNvPicPr>
          <p:nvPr/>
        </p:nvPicPr>
        <p:blipFill>
          <a:blip r:embed="rId4"/>
          <a:srcRect/>
          <a:stretch>
            <a:fillRect/>
          </a:stretch>
        </p:blipFill>
        <p:spPr bwMode="auto">
          <a:xfrm>
            <a:off x="533400" y="381000"/>
            <a:ext cx="1428750" cy="1428750"/>
          </a:xfrm>
          <a:prstGeom prst="rect">
            <a:avLst/>
          </a:prstGeom>
          <a:noFill/>
          <a:ln w="9525">
            <a:noFill/>
            <a:miter lim="800000"/>
            <a:headEnd/>
            <a:tailEnd/>
          </a:ln>
        </p:spPr>
      </p:pic>
      <p:sp>
        <p:nvSpPr>
          <p:cNvPr id="20490" name="Text Box 10"/>
          <p:cNvSpPr txBox="1">
            <a:spLocks noChangeArrowheads="1"/>
          </p:cNvSpPr>
          <p:nvPr/>
        </p:nvSpPr>
        <p:spPr bwMode="auto">
          <a:xfrm>
            <a:off x="2803525" y="1981200"/>
            <a:ext cx="5883275" cy="2771775"/>
          </a:xfrm>
          <a:prstGeom prst="rect">
            <a:avLst/>
          </a:prstGeom>
          <a:noFill/>
          <a:ln w="9525">
            <a:noFill/>
            <a:miter lim="800000"/>
            <a:headEnd/>
            <a:tailEnd/>
          </a:ln>
        </p:spPr>
        <p:txBody>
          <a:bodyPr>
            <a:spAutoFit/>
          </a:bodyPr>
          <a:lstStyle/>
          <a:p>
            <a:pPr algn="ctr" eaLnBrk="1" hangingPunct="1"/>
            <a:r>
              <a:rPr lang="en-US" sz="4400" i="1">
                <a:latin typeface="Arial" charset="0"/>
              </a:rPr>
              <a:t>Proteins are macromolecules comprised of chains of amino acids.</a:t>
            </a:r>
          </a:p>
        </p:txBody>
      </p:sp>
      <p:sp>
        <p:nvSpPr>
          <p:cNvPr id="20491" name="Text Box 11"/>
          <p:cNvSpPr txBox="1">
            <a:spLocks noChangeArrowheads="1"/>
          </p:cNvSpPr>
          <p:nvPr/>
        </p:nvSpPr>
        <p:spPr bwMode="auto">
          <a:xfrm>
            <a:off x="2451100" y="6248400"/>
            <a:ext cx="6756400" cy="366713"/>
          </a:xfrm>
          <a:prstGeom prst="rect">
            <a:avLst/>
          </a:prstGeom>
          <a:noFill/>
          <a:ln w="9525">
            <a:noFill/>
            <a:miter lim="800000"/>
            <a:headEnd/>
            <a:tailEnd/>
          </a:ln>
        </p:spPr>
        <p:txBody>
          <a:bodyPr wrap="none">
            <a:spAutoFit/>
          </a:bodyPr>
          <a:lstStyle/>
          <a:p>
            <a:pPr eaLnBrk="1" hangingPunct="1"/>
            <a:r>
              <a:rPr lang="en-US">
                <a:latin typeface="Arial" charset="0"/>
                <a:hlinkClick r:id="rId5"/>
              </a:rPr>
              <a:t>http://www.wisc-online.com/objects/index_tj.asp?objid=AP13304</a:t>
            </a:r>
            <a:r>
              <a:rPr lang="en-US">
                <a:latin typeface="Arial"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1507"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150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150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151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1511" name="Picture 7" descr="Amino acid structure with R group down. [struct1.jpg]"/>
          <p:cNvPicPr>
            <a:picLocks noChangeAspect="1" noChangeArrowheads="1"/>
          </p:cNvPicPr>
          <p:nvPr/>
        </p:nvPicPr>
        <p:blipFill>
          <a:blip r:embed="rId3" r:link="rId4"/>
          <a:srcRect/>
          <a:stretch>
            <a:fillRect/>
          </a:stretch>
        </p:blipFill>
        <p:spPr bwMode="auto">
          <a:xfrm>
            <a:off x="3429000" y="2133600"/>
            <a:ext cx="4495800" cy="2054225"/>
          </a:xfrm>
          <a:prstGeom prst="rect">
            <a:avLst/>
          </a:prstGeom>
          <a:noFill/>
          <a:ln w="9525">
            <a:noFill/>
            <a:miter lim="800000"/>
            <a:headEnd/>
            <a:tailEnd/>
          </a:ln>
        </p:spPr>
      </p:pic>
      <p:sp>
        <p:nvSpPr>
          <p:cNvPr id="21512" name="Rectangle 8"/>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sp>
        <p:nvSpPr>
          <p:cNvPr id="292873" name="Oval 9"/>
          <p:cNvSpPr>
            <a:spLocks noChangeArrowheads="1"/>
          </p:cNvSpPr>
          <p:nvPr/>
        </p:nvSpPr>
        <p:spPr bwMode="auto">
          <a:xfrm>
            <a:off x="3429000" y="2590800"/>
            <a:ext cx="1447800" cy="1828800"/>
          </a:xfrm>
          <a:prstGeom prst="ellipse">
            <a:avLst/>
          </a:prstGeom>
          <a:noFill/>
          <a:ln w="76200">
            <a:solidFill>
              <a:srgbClr val="CC99FF"/>
            </a:solidFill>
            <a:prstDash val="lgDashDot"/>
            <a:round/>
            <a:headEnd/>
            <a:tailEnd/>
          </a:ln>
        </p:spPr>
        <p:txBody>
          <a:bodyPr wrap="none" anchor="ctr"/>
          <a:lstStyle/>
          <a:p>
            <a:endParaRPr lang="en-US"/>
          </a:p>
        </p:txBody>
      </p:sp>
      <p:sp>
        <p:nvSpPr>
          <p:cNvPr id="292874" name="Text Box 10"/>
          <p:cNvSpPr txBox="1">
            <a:spLocks noChangeArrowheads="1"/>
          </p:cNvSpPr>
          <p:nvPr/>
        </p:nvSpPr>
        <p:spPr bwMode="auto">
          <a:xfrm>
            <a:off x="3124200" y="4449763"/>
            <a:ext cx="2325688" cy="519112"/>
          </a:xfrm>
          <a:prstGeom prst="rect">
            <a:avLst/>
          </a:prstGeom>
          <a:noFill/>
          <a:ln w="9525">
            <a:noFill/>
            <a:miter lim="800000"/>
            <a:headEnd/>
            <a:tailEnd/>
          </a:ln>
        </p:spPr>
        <p:txBody>
          <a:bodyPr wrap="none">
            <a:spAutoFit/>
          </a:bodyPr>
          <a:lstStyle/>
          <a:p>
            <a:pPr eaLnBrk="1" hangingPunct="1"/>
            <a:r>
              <a:rPr lang="en-US" sz="2800">
                <a:latin typeface="Baby Face" pitchFamily="2" charset="0"/>
              </a:rPr>
              <a:t>Amino Group</a:t>
            </a:r>
          </a:p>
        </p:txBody>
      </p:sp>
      <p:sp>
        <p:nvSpPr>
          <p:cNvPr id="292875" name="Oval 11"/>
          <p:cNvSpPr>
            <a:spLocks noChangeArrowheads="1"/>
          </p:cNvSpPr>
          <p:nvPr/>
        </p:nvSpPr>
        <p:spPr bwMode="auto">
          <a:xfrm>
            <a:off x="5562600" y="2057400"/>
            <a:ext cx="2286000" cy="1828800"/>
          </a:xfrm>
          <a:prstGeom prst="ellipse">
            <a:avLst/>
          </a:prstGeom>
          <a:noFill/>
          <a:ln w="76200">
            <a:solidFill>
              <a:srgbClr val="CC99FF"/>
            </a:solidFill>
            <a:prstDash val="lgDashDot"/>
            <a:round/>
            <a:headEnd/>
            <a:tailEnd/>
          </a:ln>
        </p:spPr>
        <p:txBody>
          <a:bodyPr wrap="none" anchor="ctr"/>
          <a:lstStyle/>
          <a:p>
            <a:endParaRPr lang="en-US"/>
          </a:p>
        </p:txBody>
      </p:sp>
      <p:sp>
        <p:nvSpPr>
          <p:cNvPr id="292876" name="Text Box 12"/>
          <p:cNvSpPr txBox="1">
            <a:spLocks noChangeArrowheads="1"/>
          </p:cNvSpPr>
          <p:nvPr/>
        </p:nvSpPr>
        <p:spPr bwMode="auto">
          <a:xfrm>
            <a:off x="5486400" y="4038600"/>
            <a:ext cx="2709863" cy="519113"/>
          </a:xfrm>
          <a:prstGeom prst="rect">
            <a:avLst/>
          </a:prstGeom>
          <a:noFill/>
          <a:ln w="9525">
            <a:noFill/>
            <a:miter lim="800000"/>
            <a:headEnd/>
            <a:tailEnd/>
          </a:ln>
        </p:spPr>
        <p:txBody>
          <a:bodyPr wrap="none">
            <a:spAutoFit/>
          </a:bodyPr>
          <a:lstStyle/>
          <a:p>
            <a:pPr eaLnBrk="1" hangingPunct="1"/>
            <a:r>
              <a:rPr lang="en-US" sz="2800">
                <a:latin typeface="Baby Face" pitchFamily="2" charset="0"/>
              </a:rPr>
              <a:t>Carboyxl Group</a:t>
            </a:r>
          </a:p>
        </p:txBody>
      </p:sp>
      <p:sp>
        <p:nvSpPr>
          <p:cNvPr id="292877" name="Oval 13"/>
          <p:cNvSpPr>
            <a:spLocks noChangeArrowheads="1"/>
          </p:cNvSpPr>
          <p:nvPr/>
        </p:nvSpPr>
        <p:spPr bwMode="auto">
          <a:xfrm>
            <a:off x="4800600" y="3657600"/>
            <a:ext cx="762000" cy="609600"/>
          </a:xfrm>
          <a:prstGeom prst="ellipse">
            <a:avLst/>
          </a:prstGeom>
          <a:noFill/>
          <a:ln w="76200">
            <a:solidFill>
              <a:srgbClr val="CC99FF"/>
            </a:solidFill>
            <a:prstDash val="lgDashDot"/>
            <a:round/>
            <a:headEnd/>
            <a:tailEnd/>
          </a:ln>
        </p:spPr>
        <p:txBody>
          <a:bodyPr wrap="none" anchor="ctr"/>
          <a:lstStyle/>
          <a:p>
            <a:endParaRPr lang="en-US"/>
          </a:p>
        </p:txBody>
      </p:sp>
      <p:sp>
        <p:nvSpPr>
          <p:cNvPr id="292878" name="Text Box 14"/>
          <p:cNvSpPr txBox="1">
            <a:spLocks noChangeArrowheads="1"/>
          </p:cNvSpPr>
          <p:nvPr/>
        </p:nvSpPr>
        <p:spPr bwMode="auto">
          <a:xfrm>
            <a:off x="4419600" y="4343400"/>
            <a:ext cx="1550988" cy="519113"/>
          </a:xfrm>
          <a:prstGeom prst="rect">
            <a:avLst/>
          </a:prstGeom>
          <a:noFill/>
          <a:ln w="9525">
            <a:noFill/>
            <a:miter lim="800000"/>
            <a:headEnd/>
            <a:tailEnd/>
          </a:ln>
        </p:spPr>
        <p:txBody>
          <a:bodyPr wrap="none">
            <a:spAutoFit/>
          </a:bodyPr>
          <a:lstStyle/>
          <a:p>
            <a:pPr eaLnBrk="1" hangingPunct="1"/>
            <a:r>
              <a:rPr lang="en-US" sz="2800">
                <a:latin typeface="Baby Face" pitchFamily="2" charset="0"/>
              </a:rPr>
              <a:t>R Group</a:t>
            </a:r>
          </a:p>
        </p:txBody>
      </p:sp>
      <p:pic>
        <p:nvPicPr>
          <p:cNvPr id="21519" name="Picture 15" descr="Image157"/>
          <p:cNvPicPr>
            <a:picLocks noChangeAspect="1" noChangeArrowheads="1"/>
          </p:cNvPicPr>
          <p:nvPr/>
        </p:nvPicPr>
        <p:blipFill>
          <a:blip r:embed="rId5"/>
          <a:srcRect/>
          <a:stretch>
            <a:fillRect/>
          </a:stretch>
        </p:blipFill>
        <p:spPr bwMode="auto">
          <a:xfrm>
            <a:off x="104775" y="4962525"/>
            <a:ext cx="2286000" cy="1327150"/>
          </a:xfrm>
          <a:prstGeom prst="rect">
            <a:avLst/>
          </a:prstGeom>
          <a:noFill/>
          <a:ln w="9525">
            <a:noFill/>
            <a:miter lim="800000"/>
            <a:headEnd/>
            <a:tailEnd/>
          </a:ln>
        </p:spPr>
      </p:pic>
      <p:pic>
        <p:nvPicPr>
          <p:cNvPr id="21520" name="Picture 16" descr="l_glutamine_500"/>
          <p:cNvPicPr>
            <a:picLocks noChangeAspect="1" noChangeArrowheads="1"/>
          </p:cNvPicPr>
          <p:nvPr/>
        </p:nvPicPr>
        <p:blipFill>
          <a:blip r:embed="rId6"/>
          <a:srcRect/>
          <a:stretch>
            <a:fillRect/>
          </a:stretch>
        </p:blipFill>
        <p:spPr bwMode="auto">
          <a:xfrm>
            <a:off x="533400" y="381000"/>
            <a:ext cx="1428750" cy="1428750"/>
          </a:xfrm>
          <a:prstGeom prst="rect">
            <a:avLst/>
          </a:prstGeom>
          <a:noFill/>
          <a:ln w="9525">
            <a:noFill/>
            <a:miter lim="800000"/>
            <a:headEnd/>
            <a:tailEnd/>
          </a:ln>
        </p:spPr>
      </p:pic>
      <p:grpSp>
        <p:nvGrpSpPr>
          <p:cNvPr id="2" name="Group 17"/>
          <p:cNvGrpSpPr>
            <a:grpSpLocks/>
          </p:cNvGrpSpPr>
          <p:nvPr/>
        </p:nvGrpSpPr>
        <p:grpSpPr bwMode="auto">
          <a:xfrm>
            <a:off x="2819400" y="1752600"/>
            <a:ext cx="5486400" cy="4419600"/>
            <a:chOff x="1872" y="912"/>
            <a:chExt cx="3456" cy="2784"/>
          </a:xfrm>
        </p:grpSpPr>
        <p:sp>
          <p:nvSpPr>
            <p:cNvPr id="21523" name="Rectangle 18"/>
            <p:cNvSpPr>
              <a:spLocks noChangeArrowheads="1"/>
            </p:cNvSpPr>
            <p:nvPr/>
          </p:nvSpPr>
          <p:spPr bwMode="auto">
            <a:xfrm>
              <a:off x="1872" y="912"/>
              <a:ext cx="3456" cy="2784"/>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1524" name="Picture 19" descr="aminoab"/>
            <p:cNvPicPr>
              <a:picLocks noChangeAspect="1" noChangeArrowheads="1"/>
            </p:cNvPicPr>
            <p:nvPr/>
          </p:nvPicPr>
          <p:blipFill>
            <a:blip r:embed="rId7"/>
            <a:srcRect/>
            <a:stretch>
              <a:fillRect/>
            </a:stretch>
          </p:blipFill>
          <p:spPr bwMode="auto">
            <a:xfrm>
              <a:off x="1920" y="1008"/>
              <a:ext cx="3368" cy="2591"/>
            </a:xfrm>
            <a:prstGeom prst="rect">
              <a:avLst/>
            </a:prstGeom>
            <a:noFill/>
            <a:ln w="9525">
              <a:noFill/>
              <a:miter lim="800000"/>
              <a:headEnd/>
              <a:tailEnd/>
            </a:ln>
          </p:spPr>
        </p:pic>
      </p:grpSp>
      <p:sp>
        <p:nvSpPr>
          <p:cNvPr id="21522" name="Text Box 23"/>
          <p:cNvSpPr txBox="1">
            <a:spLocks noChangeArrowheads="1"/>
          </p:cNvSpPr>
          <p:nvPr/>
        </p:nvSpPr>
        <p:spPr bwMode="auto">
          <a:xfrm>
            <a:off x="2819400" y="762000"/>
            <a:ext cx="5486400" cy="915988"/>
          </a:xfrm>
          <a:prstGeom prst="rect">
            <a:avLst/>
          </a:prstGeom>
          <a:solidFill>
            <a:schemeClr val="folHlink"/>
          </a:solidFill>
          <a:ln w="9525">
            <a:noFill/>
            <a:miter lim="800000"/>
            <a:headEnd/>
            <a:tailEnd/>
          </a:ln>
        </p:spPr>
        <p:txBody>
          <a:bodyPr>
            <a:spAutoFit/>
          </a:bodyPr>
          <a:lstStyle/>
          <a:p>
            <a:r>
              <a:rPr lang="en-US"/>
              <a:t>Are these amino acids polar, acidic, or basic?  </a:t>
            </a:r>
          </a:p>
          <a:p>
            <a:r>
              <a:rPr lang="en-US"/>
              <a:t>Which ones are hydrophilic, which are hydrophobic?</a:t>
            </a:r>
          </a:p>
          <a:p>
            <a:r>
              <a:rPr lang="en-US"/>
              <a:t>How do you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2873"/>
                                        </p:tgtEl>
                                        <p:attrNameLst>
                                          <p:attrName>style.visibility</p:attrName>
                                        </p:attrNameLst>
                                      </p:cBhvr>
                                      <p:to>
                                        <p:strVal val="visible"/>
                                      </p:to>
                                    </p:set>
                                    <p:animEffect transition="in" filter="wipe(down)">
                                      <p:cBhvr>
                                        <p:cTn id="7" dur="500"/>
                                        <p:tgtEl>
                                          <p:spTgt spid="2928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2874"/>
                                        </p:tgtEl>
                                        <p:attrNameLst>
                                          <p:attrName>style.visibility</p:attrName>
                                        </p:attrNameLst>
                                      </p:cBhvr>
                                      <p:to>
                                        <p:strVal val="visible"/>
                                      </p:to>
                                    </p:set>
                                    <p:animEffect transition="in" filter="wipe(down)">
                                      <p:cBhvr>
                                        <p:cTn id="10" dur="500"/>
                                        <p:tgtEl>
                                          <p:spTgt spid="2928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9287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92874"/>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292875"/>
                                        </p:tgtEl>
                                        <p:attrNameLst>
                                          <p:attrName>style.visibility</p:attrName>
                                        </p:attrNameLst>
                                      </p:cBhvr>
                                      <p:to>
                                        <p:strVal val="visible"/>
                                      </p:to>
                                    </p:set>
                                    <p:animEffect transition="in" filter="wipe(down)">
                                      <p:cBhvr>
                                        <p:cTn id="19" dur="500"/>
                                        <p:tgtEl>
                                          <p:spTgt spid="29287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2876"/>
                                        </p:tgtEl>
                                        <p:attrNameLst>
                                          <p:attrName>style.visibility</p:attrName>
                                        </p:attrNameLst>
                                      </p:cBhvr>
                                      <p:to>
                                        <p:strVal val="visible"/>
                                      </p:to>
                                    </p:set>
                                    <p:animEffect transition="in" filter="wipe(down)">
                                      <p:cBhvr>
                                        <p:cTn id="22" dur="500"/>
                                        <p:tgtEl>
                                          <p:spTgt spid="29287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9287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92876"/>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292877"/>
                                        </p:tgtEl>
                                        <p:attrNameLst>
                                          <p:attrName>style.visibility</p:attrName>
                                        </p:attrNameLst>
                                      </p:cBhvr>
                                      <p:to>
                                        <p:strVal val="visible"/>
                                      </p:to>
                                    </p:set>
                                    <p:animEffect transition="in" filter="wipe(down)">
                                      <p:cBhvr>
                                        <p:cTn id="31" dur="500"/>
                                        <p:tgtEl>
                                          <p:spTgt spid="29287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92878"/>
                                        </p:tgtEl>
                                        <p:attrNameLst>
                                          <p:attrName>style.visibility</p:attrName>
                                        </p:attrNameLst>
                                      </p:cBhvr>
                                      <p:to>
                                        <p:strVal val="visible"/>
                                      </p:to>
                                    </p:set>
                                    <p:animEffect transition="in" filter="wipe(down)">
                                      <p:cBhvr>
                                        <p:cTn id="34" dur="500"/>
                                        <p:tgtEl>
                                          <p:spTgt spid="29287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9287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287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0.70"/>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3" grpId="0" animBg="1"/>
      <p:bldP spid="292873" grpId="1" animBg="1"/>
      <p:bldP spid="292874" grpId="0"/>
      <p:bldP spid="292874" grpId="1"/>
      <p:bldP spid="292875" grpId="0" animBg="1"/>
      <p:bldP spid="292875" grpId="1" animBg="1"/>
      <p:bldP spid="292876" grpId="0"/>
      <p:bldP spid="292876" grpId="1"/>
      <p:bldP spid="292877" grpId="0" animBg="1"/>
      <p:bldP spid="292877" grpId="1" animBg="1"/>
      <p:bldP spid="292878" grpId="0"/>
      <p:bldP spid="29287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76600" y="0"/>
            <a:ext cx="4267200" cy="1470025"/>
          </a:xfrm>
        </p:spPr>
        <p:txBody>
          <a:bodyPr/>
          <a:lstStyle/>
          <a:p>
            <a:pPr eaLnBrk="1" hangingPunct="1"/>
            <a:r>
              <a:rPr lang="en-US" sz="4400" smtClean="0"/>
              <a:t>Biochemistry</a:t>
            </a:r>
          </a:p>
        </p:txBody>
      </p:sp>
      <p:sp>
        <p:nvSpPr>
          <p:cNvPr id="4099" name="Rectangle 3"/>
          <p:cNvSpPr>
            <a:spLocks noGrp="1" noChangeArrowheads="1"/>
          </p:cNvSpPr>
          <p:nvPr>
            <p:ph type="subTitle" idx="1"/>
          </p:nvPr>
        </p:nvSpPr>
        <p:spPr>
          <a:xfrm>
            <a:off x="1600200" y="3048000"/>
            <a:ext cx="7315200" cy="1752600"/>
          </a:xfrm>
        </p:spPr>
        <p:txBody>
          <a:bodyPr/>
          <a:lstStyle/>
          <a:p>
            <a:pPr algn="l" eaLnBrk="1" hangingPunct="1">
              <a:lnSpc>
                <a:spcPct val="80000"/>
              </a:lnSpc>
            </a:pPr>
            <a:r>
              <a:rPr lang="en-US" sz="2000" b="1" smtClean="0"/>
              <a:t>Biochemistry is the study of chemical reactions in living systems.  Biomolecules are organic compounds, meaning they are based on carbon chemistry.  Remember that carbon is unique in that it can form 4 covalent bonds; thus it is able to form long, complex chains of atoms.</a:t>
            </a:r>
          </a:p>
        </p:txBody>
      </p:sp>
      <p:pic>
        <p:nvPicPr>
          <p:cNvPr id="4100" name="Picture 5" descr="http://www.ilexikon.com/images/6/69/Glukose-Ring.png"/>
          <p:cNvPicPr>
            <a:picLocks noChangeAspect="1" noChangeArrowheads="1"/>
          </p:cNvPicPr>
          <p:nvPr/>
        </p:nvPicPr>
        <p:blipFill>
          <a:blip r:embed="rId3" r:link="rId4"/>
          <a:srcRect/>
          <a:stretch>
            <a:fillRect/>
          </a:stretch>
        </p:blipFill>
        <p:spPr bwMode="auto">
          <a:xfrm>
            <a:off x="2667000" y="1371600"/>
            <a:ext cx="1828800" cy="1744663"/>
          </a:xfrm>
          <a:prstGeom prst="rect">
            <a:avLst/>
          </a:prstGeom>
          <a:noFill/>
          <a:ln w="9525">
            <a:noFill/>
            <a:miter lim="800000"/>
            <a:headEnd/>
            <a:tailEnd/>
          </a:ln>
        </p:spPr>
      </p:pic>
      <p:pic>
        <p:nvPicPr>
          <p:cNvPr id="4101" name="Picture 6"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6477000" y="4419600"/>
            <a:ext cx="2095500" cy="1843088"/>
          </a:xfrm>
          <a:prstGeom prst="rect">
            <a:avLst/>
          </a:prstGeom>
          <a:noFill/>
          <a:ln w="9525">
            <a:noFill/>
            <a:miter lim="800000"/>
            <a:headEnd/>
            <a:tailEnd/>
          </a:ln>
        </p:spPr>
      </p:pic>
      <p:pic>
        <p:nvPicPr>
          <p:cNvPr id="4102" name="Picture 7" descr="Amino acid structure with R group down. [struct1.jpg]"/>
          <p:cNvPicPr>
            <a:picLocks noChangeAspect="1" noChangeArrowheads="1"/>
          </p:cNvPicPr>
          <p:nvPr/>
        </p:nvPicPr>
        <p:blipFill>
          <a:blip r:embed="rId7" r:link="rId8"/>
          <a:srcRect/>
          <a:stretch>
            <a:fillRect/>
          </a:stretch>
        </p:blipFill>
        <p:spPr bwMode="auto">
          <a:xfrm>
            <a:off x="5638800" y="1524000"/>
            <a:ext cx="3048000" cy="1392238"/>
          </a:xfrm>
          <a:prstGeom prst="rect">
            <a:avLst/>
          </a:prstGeom>
          <a:noFill/>
          <a:ln w="9525">
            <a:noFill/>
            <a:miter lim="800000"/>
            <a:headEnd/>
            <a:tailEnd/>
          </a:ln>
        </p:spPr>
      </p:pic>
      <p:pic>
        <p:nvPicPr>
          <p:cNvPr id="4103" name="Picture 8" descr="http://www.cmlab.csie.ntu.edu.tw/~zick/bio/diff/nucleotide.jpg"/>
          <p:cNvPicPr>
            <a:picLocks noChangeAspect="1" noChangeArrowheads="1"/>
          </p:cNvPicPr>
          <p:nvPr/>
        </p:nvPicPr>
        <p:blipFill>
          <a:blip r:embed="rId9" r:link="rId10"/>
          <a:srcRect/>
          <a:stretch>
            <a:fillRect/>
          </a:stretch>
        </p:blipFill>
        <p:spPr bwMode="auto">
          <a:xfrm>
            <a:off x="2286000" y="4572000"/>
            <a:ext cx="2895600"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2531"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253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253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253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2535" name="Rectangle 8"/>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pic>
        <p:nvPicPr>
          <p:cNvPr id="22536" name="Picture 15" descr="Image157"/>
          <p:cNvPicPr>
            <a:picLocks noChangeAspect="1" noChangeArrowheads="1"/>
          </p:cNvPicPr>
          <p:nvPr/>
        </p:nvPicPr>
        <p:blipFill>
          <a:blip r:embed="rId3"/>
          <a:srcRect/>
          <a:stretch>
            <a:fillRect/>
          </a:stretch>
        </p:blipFill>
        <p:spPr bwMode="auto">
          <a:xfrm>
            <a:off x="104775" y="4962525"/>
            <a:ext cx="2286000" cy="1327150"/>
          </a:xfrm>
          <a:prstGeom prst="rect">
            <a:avLst/>
          </a:prstGeom>
          <a:noFill/>
          <a:ln w="9525">
            <a:noFill/>
            <a:miter lim="800000"/>
            <a:headEnd/>
            <a:tailEnd/>
          </a:ln>
        </p:spPr>
      </p:pic>
      <p:pic>
        <p:nvPicPr>
          <p:cNvPr id="22537" name="Picture 16" descr="l_glutamine_500"/>
          <p:cNvPicPr>
            <a:picLocks noChangeAspect="1" noChangeArrowheads="1"/>
          </p:cNvPicPr>
          <p:nvPr/>
        </p:nvPicPr>
        <p:blipFill>
          <a:blip r:embed="rId4"/>
          <a:srcRect/>
          <a:stretch>
            <a:fillRect/>
          </a:stretch>
        </p:blipFill>
        <p:spPr bwMode="auto">
          <a:xfrm>
            <a:off x="533400" y="381000"/>
            <a:ext cx="1428750" cy="1428750"/>
          </a:xfrm>
          <a:prstGeom prst="rect">
            <a:avLst/>
          </a:prstGeom>
          <a:noFill/>
          <a:ln w="9525">
            <a:noFill/>
            <a:miter lim="800000"/>
            <a:headEnd/>
            <a:tailEnd/>
          </a:ln>
        </p:spPr>
      </p:pic>
      <p:pic>
        <p:nvPicPr>
          <p:cNvPr id="863252" name="Picture 20" descr="peptide"/>
          <p:cNvPicPr>
            <a:picLocks noChangeAspect="1" noChangeArrowheads="1"/>
          </p:cNvPicPr>
          <p:nvPr/>
        </p:nvPicPr>
        <p:blipFill>
          <a:blip r:embed="rId5"/>
          <a:srcRect/>
          <a:stretch>
            <a:fillRect/>
          </a:stretch>
        </p:blipFill>
        <p:spPr bwMode="auto">
          <a:xfrm>
            <a:off x="2790825" y="838200"/>
            <a:ext cx="5972175" cy="463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3252"/>
                                        </p:tgtEl>
                                        <p:attrNameLst>
                                          <p:attrName>style.visibility</p:attrName>
                                        </p:attrNameLst>
                                      </p:cBhvr>
                                      <p:to>
                                        <p:strVal val="visible"/>
                                      </p:to>
                                    </p:set>
                                    <p:anim calcmode="lin" valueType="num">
                                      <p:cBhvr additive="base">
                                        <p:cTn id="7" dur="500" fill="hold"/>
                                        <p:tgtEl>
                                          <p:spTgt spid="863252"/>
                                        </p:tgtEl>
                                        <p:attrNameLst>
                                          <p:attrName>ppt_x</p:attrName>
                                        </p:attrNameLst>
                                      </p:cBhvr>
                                      <p:tavLst>
                                        <p:tav tm="0">
                                          <p:val>
                                            <p:strVal val="#ppt_x"/>
                                          </p:val>
                                        </p:tav>
                                        <p:tav tm="100000">
                                          <p:val>
                                            <p:strVal val="#ppt_x"/>
                                          </p:val>
                                        </p:tav>
                                      </p:tavLst>
                                    </p:anim>
                                    <p:anim calcmode="lin" valueType="num">
                                      <p:cBhvr additive="base">
                                        <p:cTn id="8" dur="500" fill="hold"/>
                                        <p:tgtEl>
                                          <p:spTgt spid="86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3555"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3556"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3557"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3558"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3559" name="Rectangle 7"/>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buFontTx/>
              <a:buChar char="•"/>
            </a:pPr>
            <a:endParaRPr lang="en-US" sz="2400">
              <a:latin typeface="Arial" charset="0"/>
            </a:endParaRPr>
          </a:p>
        </p:txBody>
      </p:sp>
      <p:pic>
        <p:nvPicPr>
          <p:cNvPr id="23560" name="Picture 8" descr="figure%207"/>
          <p:cNvPicPr>
            <a:picLocks noChangeAspect="1" noChangeArrowheads="1"/>
          </p:cNvPicPr>
          <p:nvPr/>
        </p:nvPicPr>
        <p:blipFill>
          <a:blip r:embed="rId3"/>
          <a:srcRect/>
          <a:stretch>
            <a:fillRect/>
          </a:stretch>
        </p:blipFill>
        <p:spPr bwMode="auto">
          <a:xfrm>
            <a:off x="1143000" y="0"/>
            <a:ext cx="6829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sp>
        <p:nvSpPr>
          <p:cNvPr id="24579"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4580"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4581"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4582"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4583"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4584" name="Picture 8" descr="Image157"/>
          <p:cNvPicPr>
            <a:picLocks noChangeAspect="1" noChangeArrowheads="1"/>
          </p:cNvPicPr>
          <p:nvPr/>
        </p:nvPicPr>
        <p:blipFill>
          <a:blip r:embed="rId3"/>
          <a:srcRect/>
          <a:stretch>
            <a:fillRect/>
          </a:stretch>
        </p:blipFill>
        <p:spPr bwMode="auto">
          <a:xfrm>
            <a:off x="104775" y="4962525"/>
            <a:ext cx="2286000" cy="1327150"/>
          </a:xfrm>
          <a:prstGeom prst="rect">
            <a:avLst/>
          </a:prstGeom>
          <a:noFill/>
          <a:ln w="9525">
            <a:noFill/>
            <a:miter lim="800000"/>
            <a:headEnd/>
            <a:tailEnd/>
          </a:ln>
        </p:spPr>
      </p:pic>
      <p:pic>
        <p:nvPicPr>
          <p:cNvPr id="24585" name="Picture 9" descr="l_glutamine_500"/>
          <p:cNvPicPr>
            <a:picLocks noChangeAspect="1" noChangeArrowheads="1"/>
          </p:cNvPicPr>
          <p:nvPr/>
        </p:nvPicPr>
        <p:blipFill>
          <a:blip r:embed="rId4"/>
          <a:srcRect/>
          <a:stretch>
            <a:fillRect/>
          </a:stretch>
        </p:blipFill>
        <p:spPr bwMode="auto">
          <a:xfrm>
            <a:off x="533400" y="381000"/>
            <a:ext cx="1428750" cy="1428750"/>
          </a:xfrm>
          <a:prstGeom prst="rect">
            <a:avLst/>
          </a:prstGeom>
          <a:noFill/>
          <a:ln w="9525">
            <a:noFill/>
            <a:miter lim="800000"/>
            <a:headEnd/>
            <a:tailEnd/>
          </a:ln>
        </p:spPr>
      </p:pic>
      <p:pic>
        <p:nvPicPr>
          <p:cNvPr id="299019" name="Picture 11" descr="300px-Protein-structure"/>
          <p:cNvPicPr>
            <a:picLocks noChangeAspect="1" noChangeArrowheads="1"/>
          </p:cNvPicPr>
          <p:nvPr/>
        </p:nvPicPr>
        <p:blipFill>
          <a:blip r:embed="rId5">
            <a:lum contrast="18000"/>
          </a:blip>
          <a:srcRect/>
          <a:stretch>
            <a:fillRect/>
          </a:stretch>
        </p:blipFill>
        <p:spPr bwMode="auto">
          <a:xfrm>
            <a:off x="3505200" y="0"/>
            <a:ext cx="5030788"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sp>
        <p:nvSpPr>
          <p:cNvPr id="25603" name="Text Box 3"/>
          <p:cNvSpPr txBox="1">
            <a:spLocks noChangeArrowheads="1"/>
          </p:cNvSpPr>
          <p:nvPr/>
        </p:nvSpPr>
        <p:spPr bwMode="auto">
          <a:xfrm>
            <a:off x="2590800" y="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Chemical Tests</a:t>
            </a:r>
            <a:endParaRPr lang="en-US">
              <a:latin typeface="Arial" charset="0"/>
            </a:endParaRPr>
          </a:p>
        </p:txBody>
      </p:sp>
      <p:sp>
        <p:nvSpPr>
          <p:cNvPr id="25604"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5605"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5606"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5607"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5608" name="Picture 8" descr="Image157"/>
          <p:cNvPicPr>
            <a:picLocks noChangeAspect="1" noChangeArrowheads="1"/>
          </p:cNvPicPr>
          <p:nvPr/>
        </p:nvPicPr>
        <p:blipFill>
          <a:blip r:embed="rId3"/>
          <a:srcRect/>
          <a:stretch>
            <a:fillRect/>
          </a:stretch>
        </p:blipFill>
        <p:spPr bwMode="auto">
          <a:xfrm>
            <a:off x="104775" y="4962525"/>
            <a:ext cx="2286000" cy="1327150"/>
          </a:xfrm>
          <a:prstGeom prst="rect">
            <a:avLst/>
          </a:prstGeom>
          <a:noFill/>
          <a:ln w="9525">
            <a:noFill/>
            <a:miter lim="800000"/>
            <a:headEnd/>
            <a:tailEnd/>
          </a:ln>
        </p:spPr>
      </p:pic>
      <p:pic>
        <p:nvPicPr>
          <p:cNvPr id="25609" name="Picture 9" descr="l_glutamine_500"/>
          <p:cNvPicPr>
            <a:picLocks noChangeAspect="1" noChangeArrowheads="1"/>
          </p:cNvPicPr>
          <p:nvPr/>
        </p:nvPicPr>
        <p:blipFill>
          <a:blip r:embed="rId4"/>
          <a:srcRect/>
          <a:stretch>
            <a:fillRect/>
          </a:stretch>
        </p:blipFill>
        <p:spPr bwMode="auto">
          <a:xfrm>
            <a:off x="533400" y="381000"/>
            <a:ext cx="1428750" cy="1428750"/>
          </a:xfrm>
          <a:prstGeom prst="rect">
            <a:avLst/>
          </a:prstGeom>
          <a:noFill/>
          <a:ln w="9525">
            <a:noFill/>
            <a:miter lim="800000"/>
            <a:headEnd/>
            <a:tailEnd/>
          </a:ln>
        </p:spPr>
      </p:pic>
      <p:sp>
        <p:nvSpPr>
          <p:cNvPr id="25610" name="Text Box 12"/>
          <p:cNvSpPr txBox="1">
            <a:spLocks noChangeArrowheads="1"/>
          </p:cNvSpPr>
          <p:nvPr/>
        </p:nvSpPr>
        <p:spPr bwMode="auto">
          <a:xfrm>
            <a:off x="2574925" y="717550"/>
            <a:ext cx="6178550" cy="915988"/>
          </a:xfrm>
          <a:prstGeom prst="rect">
            <a:avLst/>
          </a:prstGeom>
          <a:noFill/>
          <a:ln w="9525">
            <a:noFill/>
            <a:miter lim="800000"/>
            <a:headEnd/>
            <a:tailEnd/>
          </a:ln>
        </p:spPr>
        <p:txBody>
          <a:bodyPr wrap="none">
            <a:spAutoFit/>
          </a:bodyPr>
          <a:lstStyle/>
          <a:p>
            <a:r>
              <a:rPr lang="en-US" b="1"/>
              <a:t>Biuret reagent</a:t>
            </a:r>
            <a:r>
              <a:rPr lang="en-US"/>
              <a:t> is used to test for the presence of protein.</a:t>
            </a:r>
          </a:p>
          <a:p>
            <a:r>
              <a:rPr lang="en-US"/>
              <a:t>When protein is present, biuret reagent changes from light</a:t>
            </a:r>
          </a:p>
          <a:p>
            <a:r>
              <a:rPr lang="en-US"/>
              <a:t>blue to purple.</a:t>
            </a:r>
          </a:p>
        </p:txBody>
      </p:sp>
      <p:pic>
        <p:nvPicPr>
          <p:cNvPr id="25611" name="Picture 13" descr="biuret test for proteins"/>
          <p:cNvPicPr>
            <a:picLocks noChangeAspect="1" noChangeArrowheads="1"/>
          </p:cNvPicPr>
          <p:nvPr/>
        </p:nvPicPr>
        <p:blipFill>
          <a:blip r:embed="rId5"/>
          <a:srcRect/>
          <a:stretch>
            <a:fillRect/>
          </a:stretch>
        </p:blipFill>
        <p:spPr bwMode="auto">
          <a:xfrm>
            <a:off x="4343400" y="2057400"/>
            <a:ext cx="1752600" cy="3124200"/>
          </a:xfrm>
          <a:prstGeom prst="rect">
            <a:avLst/>
          </a:prstGeom>
          <a:noFill/>
          <a:ln w="9525">
            <a:noFill/>
            <a:miter lim="800000"/>
            <a:headEnd/>
            <a:tailEnd/>
          </a:ln>
        </p:spPr>
      </p:pic>
      <p:sp>
        <p:nvSpPr>
          <p:cNvPr id="25612" name="Text Box 14"/>
          <p:cNvSpPr txBox="1">
            <a:spLocks noChangeArrowheads="1"/>
          </p:cNvSpPr>
          <p:nvPr/>
        </p:nvSpPr>
        <p:spPr bwMode="auto">
          <a:xfrm>
            <a:off x="4419600" y="2108200"/>
            <a:ext cx="1581150" cy="396875"/>
          </a:xfrm>
          <a:prstGeom prst="rect">
            <a:avLst/>
          </a:prstGeom>
          <a:noFill/>
          <a:ln w="9525">
            <a:noFill/>
            <a:miter lim="800000"/>
            <a:headEnd/>
            <a:tailEnd/>
          </a:ln>
        </p:spPr>
        <p:txBody>
          <a:bodyPr wrap="none">
            <a:spAutoFit/>
          </a:bodyPr>
          <a:lstStyle/>
          <a:p>
            <a:r>
              <a:rPr lang="en-US" sz="2000" b="1"/>
              <a:t>-       +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26627"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662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662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663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867335" name="Group 7"/>
          <p:cNvGraphicFramePr>
            <a:graphicFrameLocks noGrp="1"/>
          </p:cNvGraphicFramePr>
          <p:nvPr/>
        </p:nvGraphicFramePr>
        <p:xfrm>
          <a:off x="304800" y="914400"/>
          <a:ext cx="8610600" cy="5514975"/>
        </p:xfrm>
        <a:graphic>
          <a:graphicData uri="http://schemas.openxmlformats.org/drawingml/2006/table">
            <a:tbl>
              <a:tblPr/>
              <a:tblGrid>
                <a:gridCol w="1419225"/>
                <a:gridCol w="1419225"/>
                <a:gridCol w="1419225"/>
                <a:gridCol w="1420813"/>
                <a:gridCol w="1419225"/>
                <a:gridCol w="1512887"/>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Amino acids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6675" name="Picture 51" descr="http://www.ilexikon.com/images/6/69/Glukose-Ring.png"/>
          <p:cNvPicPr>
            <a:picLocks noChangeAspect="1" noChangeArrowheads="1"/>
          </p:cNvPicPr>
          <p:nvPr/>
        </p:nvPicPr>
        <p:blipFill>
          <a:blip r:embed="rId3" r:link="rId4"/>
          <a:srcRect/>
          <a:stretch>
            <a:fillRect/>
          </a:stretch>
        </p:blipFill>
        <p:spPr bwMode="auto">
          <a:xfrm>
            <a:off x="1905000" y="1524000"/>
            <a:ext cx="1041400" cy="993775"/>
          </a:xfrm>
          <a:prstGeom prst="rect">
            <a:avLst/>
          </a:prstGeom>
          <a:noFill/>
          <a:ln w="9525">
            <a:noFill/>
            <a:miter lim="800000"/>
            <a:headEnd/>
            <a:tailEnd/>
          </a:ln>
        </p:spPr>
      </p:pic>
      <p:pic>
        <p:nvPicPr>
          <p:cNvPr id="26676"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767013"/>
            <a:ext cx="1143000" cy="1004887"/>
          </a:xfrm>
          <a:prstGeom prst="rect">
            <a:avLst/>
          </a:prstGeom>
          <a:solidFill>
            <a:schemeClr val="bg1"/>
          </a:solidFill>
          <a:ln w="9525">
            <a:noFill/>
            <a:miter lim="800000"/>
            <a:headEnd/>
            <a:tailEnd/>
          </a:ln>
        </p:spPr>
      </p:pic>
      <p:pic>
        <p:nvPicPr>
          <p:cNvPr id="26677" name="Picture 53" descr="Amino acid structure with R group down. [struct1.jpg]"/>
          <p:cNvPicPr>
            <a:picLocks noChangeAspect="1" noChangeArrowheads="1"/>
          </p:cNvPicPr>
          <p:nvPr/>
        </p:nvPicPr>
        <p:blipFill>
          <a:blip r:embed="rId7" r:link="rId8"/>
          <a:srcRect/>
          <a:stretch>
            <a:fillRect/>
          </a:stretch>
        </p:blipFill>
        <p:spPr bwMode="auto">
          <a:xfrm>
            <a:off x="1828800" y="4495800"/>
            <a:ext cx="1143000" cy="522288"/>
          </a:xfrm>
          <a:prstGeom prst="rect">
            <a:avLst/>
          </a:prstGeom>
          <a:noFill/>
          <a:ln w="9525">
            <a:noFill/>
            <a:miter lim="800000"/>
            <a:headEnd/>
            <a:tailEnd/>
          </a:ln>
        </p:spPr>
      </p:pic>
      <p:pic>
        <p:nvPicPr>
          <p:cNvPr id="26678"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486400"/>
            <a:ext cx="1074738" cy="601663"/>
          </a:xfrm>
          <a:prstGeom prst="rect">
            <a:avLst/>
          </a:prstGeom>
          <a:noFill/>
          <a:ln w="9525">
            <a:noFill/>
            <a:miter lim="800000"/>
            <a:headEnd/>
            <a:tailEnd/>
          </a:ln>
        </p:spPr>
      </p:pic>
      <p:sp>
        <p:nvSpPr>
          <p:cNvPr id="867383" name="Text Box 55"/>
          <p:cNvSpPr txBox="1">
            <a:spLocks noChangeArrowheads="1"/>
          </p:cNvSpPr>
          <p:nvPr/>
        </p:nvSpPr>
        <p:spPr bwMode="auto">
          <a:xfrm>
            <a:off x="3268663" y="4038600"/>
            <a:ext cx="1303337" cy="336550"/>
          </a:xfrm>
          <a:prstGeom prst="rect">
            <a:avLst/>
          </a:prstGeom>
          <a:noFill/>
          <a:ln w="9525">
            <a:noFill/>
            <a:miter lim="800000"/>
            <a:headEnd/>
            <a:tailEnd/>
          </a:ln>
        </p:spPr>
        <p:txBody>
          <a:bodyPr>
            <a:spAutoFit/>
          </a:bodyPr>
          <a:lstStyle/>
          <a:p>
            <a:pPr eaLnBrk="1" hangingPunct="1"/>
            <a:r>
              <a:rPr lang="en-US" sz="1600">
                <a:latin typeface="Arial" charset="0"/>
              </a:rPr>
              <a:t>Many types</a:t>
            </a:r>
          </a:p>
        </p:txBody>
      </p:sp>
      <p:sp>
        <p:nvSpPr>
          <p:cNvPr id="867384" name="Text Box 56"/>
          <p:cNvSpPr txBox="1">
            <a:spLocks noChangeArrowheads="1"/>
          </p:cNvSpPr>
          <p:nvPr/>
        </p:nvSpPr>
        <p:spPr bwMode="auto">
          <a:xfrm>
            <a:off x="7391400" y="4191000"/>
            <a:ext cx="1495425" cy="304800"/>
          </a:xfrm>
          <a:prstGeom prst="rect">
            <a:avLst/>
          </a:prstGeom>
          <a:noFill/>
          <a:ln w="9525">
            <a:noFill/>
            <a:miter lim="800000"/>
            <a:headEnd/>
            <a:tailEnd/>
          </a:ln>
        </p:spPr>
        <p:txBody>
          <a:bodyPr wrap="none">
            <a:spAutoFit/>
          </a:bodyPr>
          <a:lstStyle/>
          <a:p>
            <a:pPr algn="ctr" eaLnBrk="1" hangingPunct="1"/>
            <a:r>
              <a:rPr lang="en-US" sz="1400">
                <a:latin typeface="Arial" charset="0"/>
              </a:rPr>
              <a:t>Biuret’s Reagent</a:t>
            </a:r>
          </a:p>
        </p:txBody>
      </p:sp>
      <p:grpSp>
        <p:nvGrpSpPr>
          <p:cNvPr id="2" name="Group 57"/>
          <p:cNvGrpSpPr>
            <a:grpSpLocks/>
          </p:cNvGrpSpPr>
          <p:nvPr/>
        </p:nvGrpSpPr>
        <p:grpSpPr bwMode="auto">
          <a:xfrm>
            <a:off x="5791200" y="1447800"/>
            <a:ext cx="1752600" cy="3124200"/>
            <a:chOff x="3648" y="912"/>
            <a:chExt cx="1104" cy="1968"/>
          </a:xfrm>
        </p:grpSpPr>
        <p:sp>
          <p:nvSpPr>
            <p:cNvPr id="26685" name="Text Box 58"/>
            <p:cNvSpPr txBox="1">
              <a:spLocks noChangeArrowheads="1"/>
            </p:cNvSpPr>
            <p:nvPr/>
          </p:nvSpPr>
          <p:spPr bwMode="auto">
            <a:xfrm>
              <a:off x="3648" y="912"/>
              <a:ext cx="1104" cy="1402"/>
            </a:xfrm>
            <a:prstGeom prst="rect">
              <a:avLst/>
            </a:prstGeom>
            <a:solidFill>
              <a:srgbClr val="CC99FF"/>
            </a:solidFill>
            <a:ln w="9525">
              <a:noFill/>
              <a:miter lim="800000"/>
              <a:headEnd/>
              <a:tailEnd/>
            </a:ln>
          </p:spPr>
          <p:txBody>
            <a:bodyPr>
              <a:spAutoFit/>
            </a:bodyPr>
            <a:lstStyle/>
            <a:p>
              <a:pPr algn="ctr" eaLnBrk="1" hangingPunct="1"/>
              <a:r>
                <a:rPr lang="en-US" sz="2000">
                  <a:latin typeface="Arial" charset="0"/>
                </a:rPr>
                <a:t>Meats</a:t>
              </a:r>
            </a:p>
            <a:p>
              <a:pPr algn="ctr" eaLnBrk="1" hangingPunct="1"/>
              <a:r>
                <a:rPr lang="en-US" sz="2000">
                  <a:latin typeface="Arial" charset="0"/>
                </a:rPr>
                <a:t>Hormones</a:t>
              </a:r>
            </a:p>
            <a:p>
              <a:pPr algn="ctr" eaLnBrk="1" hangingPunct="1"/>
              <a:r>
                <a:rPr lang="en-US" sz="2000">
                  <a:latin typeface="Arial" charset="0"/>
                </a:rPr>
                <a:t>Muscle</a:t>
              </a:r>
            </a:p>
            <a:p>
              <a:pPr algn="ctr" eaLnBrk="1" hangingPunct="1"/>
              <a:r>
                <a:rPr lang="en-US" sz="2000">
                  <a:latin typeface="Arial" charset="0"/>
                </a:rPr>
                <a:t>Hair</a:t>
              </a:r>
            </a:p>
            <a:p>
              <a:pPr algn="ctr" eaLnBrk="1" hangingPunct="1"/>
              <a:r>
                <a:rPr lang="en-US" sz="2000">
                  <a:latin typeface="Arial" charset="0"/>
                </a:rPr>
                <a:t>Nails</a:t>
              </a:r>
            </a:p>
            <a:p>
              <a:pPr algn="ctr" eaLnBrk="1" hangingPunct="1"/>
              <a:r>
                <a:rPr lang="en-US" sz="2000">
                  <a:latin typeface="Arial" charset="0"/>
                </a:rPr>
                <a:t>Enzymes</a:t>
              </a:r>
            </a:p>
            <a:p>
              <a:pPr algn="ctr" eaLnBrk="1" hangingPunct="1"/>
              <a:r>
                <a:rPr lang="en-US" sz="2000">
                  <a:latin typeface="Arial" charset="0"/>
                </a:rPr>
                <a:t>Blood Cells</a:t>
              </a:r>
            </a:p>
          </p:txBody>
        </p:sp>
        <p:sp>
          <p:nvSpPr>
            <p:cNvPr id="26686" name="Line 59"/>
            <p:cNvSpPr>
              <a:spLocks noChangeShapeType="1"/>
            </p:cNvSpPr>
            <p:nvPr/>
          </p:nvSpPr>
          <p:spPr bwMode="auto">
            <a:xfrm>
              <a:off x="4224" y="2352"/>
              <a:ext cx="0" cy="528"/>
            </a:xfrm>
            <a:prstGeom prst="line">
              <a:avLst/>
            </a:prstGeom>
            <a:noFill/>
            <a:ln w="76200">
              <a:solidFill>
                <a:schemeClr val="tx1"/>
              </a:solidFill>
              <a:round/>
              <a:headEnd/>
              <a:tailEnd type="triangle" w="med" len="med"/>
            </a:ln>
          </p:spPr>
          <p:txBody>
            <a:bodyPr/>
            <a:lstStyle/>
            <a:p>
              <a:endParaRPr lang="en-US"/>
            </a:p>
          </p:txBody>
        </p:sp>
      </p:grpSp>
      <p:grpSp>
        <p:nvGrpSpPr>
          <p:cNvPr id="3" name="Group 60"/>
          <p:cNvGrpSpPr>
            <a:grpSpLocks/>
          </p:cNvGrpSpPr>
          <p:nvPr/>
        </p:nvGrpSpPr>
        <p:grpSpPr bwMode="auto">
          <a:xfrm>
            <a:off x="4343400" y="4648200"/>
            <a:ext cx="1600200" cy="2209800"/>
            <a:chOff x="2736" y="2928"/>
            <a:chExt cx="1008" cy="1392"/>
          </a:xfrm>
        </p:grpSpPr>
        <p:sp>
          <p:nvSpPr>
            <p:cNvPr id="26683" name="Text Box 61"/>
            <p:cNvSpPr txBox="1">
              <a:spLocks noChangeArrowheads="1"/>
            </p:cNvSpPr>
            <p:nvPr/>
          </p:nvSpPr>
          <p:spPr bwMode="auto">
            <a:xfrm>
              <a:off x="2736" y="3224"/>
              <a:ext cx="1008" cy="1096"/>
            </a:xfrm>
            <a:prstGeom prst="rect">
              <a:avLst/>
            </a:prstGeom>
            <a:solidFill>
              <a:srgbClr val="CC99FF"/>
            </a:solidFill>
            <a:ln w="9525">
              <a:noFill/>
              <a:miter lim="800000"/>
              <a:headEnd/>
              <a:tailEnd/>
            </a:ln>
          </p:spPr>
          <p:txBody>
            <a:bodyPr>
              <a:spAutoFit/>
            </a:bodyPr>
            <a:lstStyle/>
            <a:p>
              <a:pPr algn="ctr" eaLnBrk="1" hangingPunct="1"/>
              <a:r>
                <a:rPr lang="en-US">
                  <a:latin typeface="Arial" charset="0"/>
                </a:rPr>
                <a:t>catalysts transport movement protection</a:t>
              </a:r>
            </a:p>
            <a:p>
              <a:pPr algn="ctr" eaLnBrk="1" hangingPunct="1"/>
              <a:r>
                <a:rPr lang="en-US">
                  <a:latin typeface="Arial" charset="0"/>
                </a:rPr>
                <a:t>immune growth </a:t>
              </a:r>
            </a:p>
          </p:txBody>
        </p:sp>
        <p:sp>
          <p:nvSpPr>
            <p:cNvPr id="26684" name="Line 62"/>
            <p:cNvSpPr>
              <a:spLocks noChangeShapeType="1"/>
            </p:cNvSpPr>
            <p:nvPr/>
          </p:nvSpPr>
          <p:spPr bwMode="auto">
            <a:xfrm flipV="1">
              <a:off x="3216" y="2928"/>
              <a:ext cx="48" cy="288"/>
            </a:xfrm>
            <a:prstGeom prst="line">
              <a:avLst/>
            </a:prstGeom>
            <a:noFill/>
            <a:ln w="5715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67383"/>
                                        </p:tgtEl>
                                        <p:attrNameLst>
                                          <p:attrName>style.visibility</p:attrName>
                                        </p:attrNameLst>
                                      </p:cBhvr>
                                      <p:to>
                                        <p:strVal val="visible"/>
                                      </p:to>
                                    </p:set>
                                    <p:anim calcmode="lin" valueType="num">
                                      <p:cBhvr>
                                        <p:cTn id="7" dur="1000" fill="hold"/>
                                        <p:tgtEl>
                                          <p:spTgt spid="867383"/>
                                        </p:tgtEl>
                                        <p:attrNameLst>
                                          <p:attrName>ppt_w</p:attrName>
                                        </p:attrNameLst>
                                      </p:cBhvr>
                                      <p:tavLst>
                                        <p:tav tm="0">
                                          <p:val>
                                            <p:strVal val="#ppt_w+.3"/>
                                          </p:val>
                                        </p:tav>
                                        <p:tav tm="100000">
                                          <p:val>
                                            <p:strVal val="#ppt_w"/>
                                          </p:val>
                                        </p:tav>
                                      </p:tavLst>
                                    </p:anim>
                                    <p:anim calcmode="lin" valueType="num">
                                      <p:cBhvr>
                                        <p:cTn id="8" dur="1000" fill="hold"/>
                                        <p:tgtEl>
                                          <p:spTgt spid="867383"/>
                                        </p:tgtEl>
                                        <p:attrNameLst>
                                          <p:attrName>ppt_h</p:attrName>
                                        </p:attrNameLst>
                                      </p:cBhvr>
                                      <p:tavLst>
                                        <p:tav tm="0">
                                          <p:val>
                                            <p:strVal val="#ppt_h"/>
                                          </p:val>
                                        </p:tav>
                                        <p:tav tm="100000">
                                          <p:val>
                                            <p:strVal val="#ppt_h"/>
                                          </p:val>
                                        </p:tav>
                                      </p:tavLst>
                                    </p:anim>
                                    <p:animEffect transition="in" filter="fade">
                                      <p:cBhvr>
                                        <p:cTn id="9" dur="1000"/>
                                        <p:tgtEl>
                                          <p:spTgt spid="86738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867384"/>
                                        </p:tgtEl>
                                        <p:attrNameLst>
                                          <p:attrName>style.visibility</p:attrName>
                                        </p:attrNameLst>
                                      </p:cBhvr>
                                      <p:to>
                                        <p:strVal val="visible"/>
                                      </p:to>
                                    </p:set>
                                    <p:anim calcmode="lin" valueType="num">
                                      <p:cBhvr>
                                        <p:cTn id="22" dur="1000" fill="hold"/>
                                        <p:tgtEl>
                                          <p:spTgt spid="867384"/>
                                        </p:tgtEl>
                                        <p:attrNameLst>
                                          <p:attrName>ppt_w</p:attrName>
                                        </p:attrNameLst>
                                      </p:cBhvr>
                                      <p:tavLst>
                                        <p:tav tm="0">
                                          <p:val>
                                            <p:strVal val="#ppt_w+.3"/>
                                          </p:val>
                                        </p:tav>
                                        <p:tav tm="100000">
                                          <p:val>
                                            <p:strVal val="#ppt_w"/>
                                          </p:val>
                                        </p:tav>
                                      </p:tavLst>
                                    </p:anim>
                                    <p:anim calcmode="lin" valueType="num">
                                      <p:cBhvr>
                                        <p:cTn id="23" dur="1000" fill="hold"/>
                                        <p:tgtEl>
                                          <p:spTgt spid="867384"/>
                                        </p:tgtEl>
                                        <p:attrNameLst>
                                          <p:attrName>ppt_h</p:attrName>
                                        </p:attrNameLst>
                                      </p:cBhvr>
                                      <p:tavLst>
                                        <p:tav tm="0">
                                          <p:val>
                                            <p:strVal val="#ppt_h"/>
                                          </p:val>
                                        </p:tav>
                                        <p:tav tm="100000">
                                          <p:val>
                                            <p:strVal val="#ppt_h"/>
                                          </p:val>
                                        </p:tav>
                                      </p:tavLst>
                                    </p:anim>
                                    <p:animEffect transition="in" filter="fade">
                                      <p:cBhvr>
                                        <p:cTn id="24" dur="1000"/>
                                        <p:tgtEl>
                                          <p:spTgt spid="867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83" grpId="0"/>
      <p:bldP spid="8673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anchor="ctr"/>
          <a:lstStyle/>
          <a:p>
            <a:pPr marL="342900" indent="-342900" algn="ctr" eaLnBrk="1" hangingPunct="1"/>
            <a:r>
              <a:rPr lang="en-US" sz="2800">
                <a:latin typeface="Arial" charset="0"/>
              </a:rPr>
              <a:t>Glycerol</a:t>
            </a:r>
          </a:p>
          <a:p>
            <a:pPr marL="342900" indent="-342900" algn="ctr" eaLnBrk="1" hangingPunct="1"/>
            <a:r>
              <a:rPr lang="en-US" sz="2800">
                <a:latin typeface="Arial" charset="0"/>
              </a:rPr>
              <a:t>+</a:t>
            </a:r>
          </a:p>
          <a:p>
            <a:pPr marL="342900" indent="-342900" algn="ctr" eaLnBrk="1" hangingPunct="1"/>
            <a:r>
              <a:rPr lang="en-US" sz="2800">
                <a:latin typeface="Arial" charset="0"/>
              </a:rPr>
              <a:t>Fatty Acid tails</a:t>
            </a:r>
          </a:p>
        </p:txBody>
      </p:sp>
      <p:sp>
        <p:nvSpPr>
          <p:cNvPr id="27651" name="Text Box 3"/>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Lipids</a:t>
            </a:r>
            <a:endParaRPr lang="en-US">
              <a:latin typeface="Arial" charset="0"/>
            </a:endParaRPr>
          </a:p>
        </p:txBody>
      </p:sp>
      <p:sp>
        <p:nvSpPr>
          <p:cNvPr id="2765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765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765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7655"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7656" name="Picture 8" descr="GlycerolTrigly"/>
          <p:cNvPicPr>
            <a:picLocks noChangeAspect="1" noChangeArrowheads="1"/>
          </p:cNvPicPr>
          <p:nvPr/>
        </p:nvPicPr>
        <p:blipFill>
          <a:blip r:embed="rId3"/>
          <a:srcRect t="12740" r="72650" b="21019"/>
          <a:stretch>
            <a:fillRect/>
          </a:stretch>
        </p:blipFill>
        <p:spPr bwMode="auto">
          <a:xfrm>
            <a:off x="533400" y="304800"/>
            <a:ext cx="1454150" cy="2362200"/>
          </a:xfrm>
          <a:prstGeom prst="rect">
            <a:avLst/>
          </a:prstGeom>
          <a:noFill/>
          <a:ln w="9525">
            <a:noFill/>
            <a:miter lim="800000"/>
            <a:headEnd/>
            <a:tailEnd/>
          </a:ln>
        </p:spPr>
      </p:pic>
      <p:pic>
        <p:nvPicPr>
          <p:cNvPr id="27657" name="Picture 9" descr="GlycerolTrigly"/>
          <p:cNvPicPr>
            <a:picLocks noChangeAspect="1" noChangeArrowheads="1"/>
          </p:cNvPicPr>
          <p:nvPr/>
        </p:nvPicPr>
        <p:blipFill>
          <a:blip r:embed="rId3"/>
          <a:srcRect l="54701" t="58598" b="10828"/>
          <a:stretch>
            <a:fillRect/>
          </a:stretch>
        </p:blipFill>
        <p:spPr bwMode="auto">
          <a:xfrm>
            <a:off x="228600" y="4648200"/>
            <a:ext cx="2019300" cy="914400"/>
          </a:xfrm>
          <a:prstGeom prst="rect">
            <a:avLst/>
          </a:prstGeom>
          <a:noFill/>
          <a:ln w="9525">
            <a:noFill/>
            <a:miter lim="800000"/>
            <a:headEnd/>
            <a:tailEnd/>
          </a:ln>
        </p:spPr>
      </p:pic>
      <p:pic>
        <p:nvPicPr>
          <p:cNvPr id="27658" name="Picture 10" descr="MPj03867810000[1]"/>
          <p:cNvPicPr>
            <a:picLocks noChangeAspect="1" noChangeArrowheads="1"/>
          </p:cNvPicPr>
          <p:nvPr/>
        </p:nvPicPr>
        <p:blipFill>
          <a:blip r:embed="rId4"/>
          <a:srcRect/>
          <a:stretch>
            <a:fillRect/>
          </a:stretch>
        </p:blipFill>
        <p:spPr bwMode="auto">
          <a:xfrm>
            <a:off x="2971800" y="4648200"/>
            <a:ext cx="869950" cy="1219200"/>
          </a:xfrm>
          <a:prstGeom prst="rect">
            <a:avLst/>
          </a:prstGeom>
          <a:noFill/>
          <a:ln w="9525">
            <a:noFill/>
            <a:miter lim="800000"/>
            <a:headEnd/>
            <a:tailEnd/>
          </a:ln>
        </p:spPr>
      </p:pic>
      <p:sp>
        <p:nvSpPr>
          <p:cNvPr id="27659" name="Text Box 11"/>
          <p:cNvSpPr txBox="1">
            <a:spLocks noChangeArrowheads="1"/>
          </p:cNvSpPr>
          <p:nvPr/>
        </p:nvSpPr>
        <p:spPr bwMode="auto">
          <a:xfrm>
            <a:off x="2743200" y="1219200"/>
            <a:ext cx="6324600" cy="2727325"/>
          </a:xfrm>
          <a:prstGeom prst="rect">
            <a:avLst/>
          </a:prstGeom>
          <a:noFill/>
          <a:ln w="9525">
            <a:noFill/>
            <a:miter lim="800000"/>
            <a:headEnd/>
            <a:tailEnd/>
          </a:ln>
        </p:spPr>
        <p:txBody>
          <a:bodyPr>
            <a:spAutoFit/>
          </a:bodyPr>
          <a:lstStyle/>
          <a:p>
            <a:pPr marL="280988" indent="-280988" eaLnBrk="1" hangingPunct="1">
              <a:lnSpc>
                <a:spcPct val="120000"/>
              </a:lnSpc>
              <a:buFontTx/>
              <a:buChar char="•"/>
            </a:pPr>
            <a:r>
              <a:rPr lang="en-US" sz="3600" i="1">
                <a:latin typeface="Arial" charset="0"/>
              </a:rPr>
              <a:t>Comprised of C, H, and O.</a:t>
            </a:r>
          </a:p>
          <a:p>
            <a:pPr marL="280988" indent="-280988" eaLnBrk="1" hangingPunct="1">
              <a:lnSpc>
                <a:spcPct val="120000"/>
              </a:lnSpc>
              <a:buFontTx/>
              <a:buChar char="•"/>
            </a:pPr>
            <a:r>
              <a:rPr lang="en-US" sz="3600" i="1">
                <a:latin typeface="Arial" charset="0"/>
              </a:rPr>
              <a:t>Lipids are insoluble in water. </a:t>
            </a:r>
          </a:p>
          <a:p>
            <a:pPr marL="280988" indent="-280988" eaLnBrk="1" hangingPunct="1">
              <a:lnSpc>
                <a:spcPct val="120000"/>
              </a:lnSpc>
              <a:buFontTx/>
              <a:buChar char="•"/>
            </a:pPr>
            <a:r>
              <a:rPr lang="en-US" sz="3600" i="1">
                <a:latin typeface="Arial" charset="0"/>
              </a:rPr>
              <a:t>Lipids include phospholipids,  and fats (AKA triglycerides).</a:t>
            </a:r>
          </a:p>
        </p:txBody>
      </p:sp>
      <p:sp>
        <p:nvSpPr>
          <p:cNvPr id="303116" name="WordArt 12"/>
          <p:cNvSpPr>
            <a:spLocks noChangeArrowheads="1" noChangeShapeType="1" noTextEdit="1"/>
          </p:cNvSpPr>
          <p:nvPr/>
        </p:nvSpPr>
        <p:spPr bwMode="auto">
          <a:xfrm>
            <a:off x="5486400" y="4800600"/>
            <a:ext cx="3133725"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triglycerides</a:t>
            </a:r>
          </a:p>
        </p:txBody>
      </p:sp>
      <p:sp>
        <p:nvSpPr>
          <p:cNvPr id="27661" name="Text Box 13"/>
          <p:cNvSpPr txBox="1">
            <a:spLocks noChangeArrowheads="1"/>
          </p:cNvSpPr>
          <p:nvPr/>
        </p:nvSpPr>
        <p:spPr bwMode="auto">
          <a:xfrm>
            <a:off x="2451100" y="6491288"/>
            <a:ext cx="6692900" cy="641350"/>
          </a:xfrm>
          <a:prstGeom prst="rect">
            <a:avLst/>
          </a:prstGeom>
          <a:noFill/>
          <a:ln w="9525">
            <a:noFill/>
            <a:miter lim="800000"/>
            <a:headEnd/>
            <a:tailEnd/>
          </a:ln>
        </p:spPr>
        <p:txBody>
          <a:bodyPr wrap="none">
            <a:spAutoFit/>
          </a:bodyPr>
          <a:lstStyle/>
          <a:p>
            <a:pPr eaLnBrk="1" hangingPunct="1"/>
            <a:r>
              <a:rPr lang="en-US">
                <a:latin typeface="Arial" charset="0"/>
                <a:hlinkClick r:id="rId5"/>
              </a:rPr>
              <a:t>http://www.wisc-online.com/objects/index_tj.asp?objid=AP13204</a:t>
            </a:r>
            <a:endParaRPr lang="en-US">
              <a:latin typeface="Arial" charset="0"/>
            </a:endParaRPr>
          </a:p>
          <a:p>
            <a:pPr eaLnBrk="1" hangingPunct="1"/>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3116"/>
                                        </p:tgtEl>
                                        <p:attrNameLst>
                                          <p:attrName>style.visibility</p:attrName>
                                        </p:attrNameLst>
                                      </p:cBhvr>
                                      <p:to>
                                        <p:strVal val="visible"/>
                                      </p:to>
                                    </p:set>
                                    <p:anim calcmode="lin" valueType="num">
                                      <p:cBhvr>
                                        <p:cTn id="7" dur="1000" fill="hold"/>
                                        <p:tgtEl>
                                          <p:spTgt spid="303116"/>
                                        </p:tgtEl>
                                        <p:attrNameLst>
                                          <p:attrName>ppt_w</p:attrName>
                                        </p:attrNameLst>
                                      </p:cBhvr>
                                      <p:tavLst>
                                        <p:tav tm="0">
                                          <p:val>
                                            <p:fltVal val="0"/>
                                          </p:val>
                                        </p:tav>
                                        <p:tav tm="100000">
                                          <p:val>
                                            <p:strVal val="#ppt_w"/>
                                          </p:val>
                                        </p:tav>
                                      </p:tavLst>
                                    </p:anim>
                                    <p:anim calcmode="lin" valueType="num">
                                      <p:cBhvr>
                                        <p:cTn id="8" dur="1000" fill="hold"/>
                                        <p:tgtEl>
                                          <p:spTgt spid="303116"/>
                                        </p:tgtEl>
                                        <p:attrNameLst>
                                          <p:attrName>ppt_h</p:attrName>
                                        </p:attrNameLst>
                                      </p:cBhvr>
                                      <p:tavLst>
                                        <p:tav tm="0">
                                          <p:val>
                                            <p:fltVal val="0"/>
                                          </p:val>
                                        </p:tav>
                                        <p:tav tm="100000">
                                          <p:val>
                                            <p:strVal val="#ppt_h"/>
                                          </p:val>
                                        </p:tav>
                                      </p:tavLst>
                                    </p:anim>
                                    <p:anim calcmode="lin" valueType="num">
                                      <p:cBhvr>
                                        <p:cTn id="9" dur="1000" fill="hold"/>
                                        <p:tgtEl>
                                          <p:spTgt spid="3031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31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4495800" y="990600"/>
            <a:ext cx="3505200" cy="388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5155" name="Rectangle 3"/>
          <p:cNvSpPr>
            <a:spLocks noChangeArrowheads="1"/>
          </p:cNvSpPr>
          <p:nvPr/>
        </p:nvSpPr>
        <p:spPr bwMode="auto">
          <a:xfrm>
            <a:off x="3505200" y="990600"/>
            <a:ext cx="990600" cy="38862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8676" name="Rectangle 4"/>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anchor="ctr"/>
          <a:lstStyle/>
          <a:p>
            <a:pPr marL="342900" indent="-342900" algn="ctr" eaLnBrk="1" hangingPunct="1"/>
            <a:r>
              <a:rPr lang="en-US" sz="2800">
                <a:latin typeface="Arial" charset="0"/>
              </a:rPr>
              <a:t>Glycerol</a:t>
            </a:r>
          </a:p>
          <a:p>
            <a:pPr marL="342900" indent="-342900" algn="ctr" eaLnBrk="1" hangingPunct="1"/>
            <a:r>
              <a:rPr lang="en-US" sz="2800">
                <a:latin typeface="Arial" charset="0"/>
              </a:rPr>
              <a:t>+</a:t>
            </a:r>
          </a:p>
          <a:p>
            <a:pPr marL="342900" indent="-342900" algn="ctr" eaLnBrk="1" hangingPunct="1"/>
            <a:r>
              <a:rPr lang="en-US" sz="2800">
                <a:latin typeface="Arial" charset="0"/>
              </a:rPr>
              <a:t>Fatty Acid tails</a:t>
            </a:r>
          </a:p>
        </p:txBody>
      </p:sp>
      <p:sp>
        <p:nvSpPr>
          <p:cNvPr id="28677" name="Text Box 5"/>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Lipids</a:t>
            </a:r>
            <a:endParaRPr lang="en-US">
              <a:latin typeface="Arial" charset="0"/>
            </a:endParaRPr>
          </a:p>
        </p:txBody>
      </p:sp>
      <p:sp>
        <p:nvSpPr>
          <p:cNvPr id="28678"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8679"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8680" name="Rectangle 8"/>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8681" name="Rectangle 9"/>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305162" name="Picture 10" descr="http://www.eng.auburn.edu/~wfgale/usda_course/section0_images/section0_images_4/saturated_fat.gif"/>
          <p:cNvPicPr>
            <a:picLocks noChangeAspect="1" noChangeArrowheads="1"/>
          </p:cNvPicPr>
          <p:nvPr/>
        </p:nvPicPr>
        <p:blipFill>
          <a:blip r:embed="rId3" r:link="rId4"/>
          <a:srcRect t="11807"/>
          <a:stretch>
            <a:fillRect/>
          </a:stretch>
        </p:blipFill>
        <p:spPr bwMode="auto">
          <a:xfrm>
            <a:off x="3657600" y="914400"/>
            <a:ext cx="4267200" cy="3749675"/>
          </a:xfrm>
          <a:prstGeom prst="rect">
            <a:avLst/>
          </a:prstGeom>
          <a:noFill/>
          <a:ln w="9525">
            <a:noFill/>
            <a:miter lim="800000"/>
            <a:headEnd/>
            <a:tailEnd/>
          </a:ln>
        </p:spPr>
      </p:pic>
      <p:pic>
        <p:nvPicPr>
          <p:cNvPr id="28683" name="Picture 11" descr="GlycerolTrigly"/>
          <p:cNvPicPr>
            <a:picLocks noChangeAspect="1" noChangeArrowheads="1"/>
          </p:cNvPicPr>
          <p:nvPr/>
        </p:nvPicPr>
        <p:blipFill>
          <a:blip r:embed="rId5"/>
          <a:srcRect t="12740" r="72650" b="21019"/>
          <a:stretch>
            <a:fillRect/>
          </a:stretch>
        </p:blipFill>
        <p:spPr bwMode="auto">
          <a:xfrm>
            <a:off x="533400" y="304800"/>
            <a:ext cx="1454150" cy="2362200"/>
          </a:xfrm>
          <a:prstGeom prst="rect">
            <a:avLst/>
          </a:prstGeom>
          <a:noFill/>
          <a:ln w="9525">
            <a:noFill/>
            <a:miter lim="800000"/>
            <a:headEnd/>
            <a:tailEnd/>
          </a:ln>
        </p:spPr>
      </p:pic>
      <p:sp>
        <p:nvSpPr>
          <p:cNvPr id="305164" name="Text Box 12"/>
          <p:cNvSpPr txBox="1">
            <a:spLocks noChangeArrowheads="1"/>
          </p:cNvSpPr>
          <p:nvPr/>
        </p:nvSpPr>
        <p:spPr bwMode="auto">
          <a:xfrm>
            <a:off x="3429000" y="4953000"/>
            <a:ext cx="1098550" cy="366713"/>
          </a:xfrm>
          <a:prstGeom prst="rect">
            <a:avLst/>
          </a:prstGeom>
          <a:noFill/>
          <a:ln w="9525">
            <a:noFill/>
            <a:miter lim="800000"/>
            <a:headEnd/>
            <a:tailEnd/>
          </a:ln>
        </p:spPr>
        <p:txBody>
          <a:bodyPr wrap="none">
            <a:spAutoFit/>
          </a:bodyPr>
          <a:lstStyle/>
          <a:p>
            <a:pPr eaLnBrk="1" hangingPunct="1"/>
            <a:r>
              <a:rPr lang="en-US" b="1">
                <a:latin typeface="Arial" charset="0"/>
              </a:rPr>
              <a:t>Glycerol</a:t>
            </a:r>
          </a:p>
        </p:txBody>
      </p:sp>
      <p:sp>
        <p:nvSpPr>
          <p:cNvPr id="305165" name="Text Box 13"/>
          <p:cNvSpPr txBox="1">
            <a:spLocks noChangeArrowheads="1"/>
          </p:cNvSpPr>
          <p:nvPr/>
        </p:nvSpPr>
        <p:spPr bwMode="auto">
          <a:xfrm>
            <a:off x="5410200" y="4953000"/>
            <a:ext cx="1809750" cy="366713"/>
          </a:xfrm>
          <a:prstGeom prst="rect">
            <a:avLst/>
          </a:prstGeom>
          <a:noFill/>
          <a:ln w="9525">
            <a:noFill/>
            <a:miter lim="800000"/>
            <a:headEnd/>
            <a:tailEnd/>
          </a:ln>
        </p:spPr>
        <p:txBody>
          <a:bodyPr wrap="none">
            <a:spAutoFit/>
          </a:bodyPr>
          <a:lstStyle/>
          <a:p>
            <a:pPr eaLnBrk="1" hangingPunct="1"/>
            <a:r>
              <a:rPr lang="en-US" b="1">
                <a:latin typeface="Arial" charset="0"/>
              </a:rPr>
              <a:t>Fatty Acid tails</a:t>
            </a:r>
          </a:p>
        </p:txBody>
      </p:sp>
      <p:pic>
        <p:nvPicPr>
          <p:cNvPr id="28686" name="Picture 14" descr="MPj03867810000[1]"/>
          <p:cNvPicPr>
            <a:picLocks noChangeAspect="1" noChangeArrowheads="1"/>
          </p:cNvPicPr>
          <p:nvPr/>
        </p:nvPicPr>
        <p:blipFill>
          <a:blip r:embed="rId6"/>
          <a:srcRect/>
          <a:stretch>
            <a:fillRect/>
          </a:stretch>
        </p:blipFill>
        <p:spPr bwMode="auto">
          <a:xfrm>
            <a:off x="2971800" y="5334000"/>
            <a:ext cx="86995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05155"/>
                                        </p:tgtEl>
                                        <p:attrNameLst>
                                          <p:attrName>style.visibility</p:attrName>
                                        </p:attrNameLst>
                                      </p:cBhvr>
                                      <p:to>
                                        <p:strVal val="visible"/>
                                      </p:to>
                                    </p:set>
                                    <p:animEffect transition="in" filter="dissolve">
                                      <p:cBhvr>
                                        <p:cTn id="11" dur="500"/>
                                        <p:tgtEl>
                                          <p:spTgt spid="30515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05164"/>
                                        </p:tgtEl>
                                        <p:attrNameLst>
                                          <p:attrName>style.visibility</p:attrName>
                                        </p:attrNameLst>
                                      </p:cBhvr>
                                      <p:to>
                                        <p:strVal val="visible"/>
                                      </p:to>
                                    </p:set>
                                    <p:animEffect transition="in" filter="dissolve">
                                      <p:cBhvr>
                                        <p:cTn id="14" dur="500"/>
                                        <p:tgtEl>
                                          <p:spTgt spid="30516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05154"/>
                                        </p:tgtEl>
                                        <p:attrNameLst>
                                          <p:attrName>style.visibility</p:attrName>
                                        </p:attrNameLst>
                                      </p:cBhvr>
                                      <p:to>
                                        <p:strVal val="visible"/>
                                      </p:to>
                                    </p:set>
                                    <p:animEffect transition="in" filter="dissolve">
                                      <p:cBhvr>
                                        <p:cTn id="19" dur="500"/>
                                        <p:tgtEl>
                                          <p:spTgt spid="30515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5165"/>
                                        </p:tgtEl>
                                        <p:attrNameLst>
                                          <p:attrName>style.visibility</p:attrName>
                                        </p:attrNameLst>
                                      </p:cBhvr>
                                      <p:to>
                                        <p:strVal val="visible"/>
                                      </p:to>
                                    </p:set>
                                    <p:animEffect transition="in" filter="dissolve">
                                      <p:cBhvr>
                                        <p:cTn id="22" dur="500"/>
                                        <p:tgtEl>
                                          <p:spTgt spid="305165"/>
                                        </p:tgtEl>
                                      </p:cBhvr>
                                    </p:animEffect>
                                  </p:childTnLst>
                                </p:cTn>
                              </p:par>
                              <p:par>
                                <p:cTn id="23" presetID="9" presetClass="entr" presetSubtype="0" fill="hold" grpId="1" nodeType="withEffect">
                                  <p:stCondLst>
                                    <p:cond delay="0"/>
                                  </p:stCondLst>
                                  <p:childTnLst>
                                    <p:set>
                                      <p:cBhvr>
                                        <p:cTn id="24" dur="1" fill="hold">
                                          <p:stCondLst>
                                            <p:cond delay="0"/>
                                          </p:stCondLst>
                                        </p:cTn>
                                        <p:tgtEl>
                                          <p:spTgt spid="305165"/>
                                        </p:tgtEl>
                                        <p:attrNameLst>
                                          <p:attrName>style.visibility</p:attrName>
                                        </p:attrNameLst>
                                      </p:cBhvr>
                                      <p:to>
                                        <p:strVal val="visible"/>
                                      </p:to>
                                    </p:set>
                                    <p:animEffect transition="in" filter="dissolve">
                                      <p:cBhvr>
                                        <p:cTn id="25" dur="500"/>
                                        <p:tgtEl>
                                          <p:spTgt spid="305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animBg="1"/>
      <p:bldP spid="305155" grpId="0" animBg="1"/>
      <p:bldP spid="305164" grpId="0"/>
      <p:bldP spid="305165" grpId="0"/>
      <p:bldP spid="30516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pPr eaLnBrk="1" hangingPunct="1"/>
            <a:r>
              <a:rPr lang="en-US" smtClean="0"/>
              <a:t>How are lipids assembled?</a:t>
            </a:r>
          </a:p>
        </p:txBody>
      </p:sp>
      <p:sp>
        <p:nvSpPr>
          <p:cNvPr id="29699" name="Rectangle 3"/>
          <p:cNvSpPr>
            <a:spLocks noGrp="1" noChangeArrowheads="1"/>
          </p:cNvSpPr>
          <p:nvPr>
            <p:ph type="body" idx="1"/>
          </p:nvPr>
        </p:nvSpPr>
        <p:spPr/>
        <p:txBody>
          <a:bodyPr/>
          <a:lstStyle/>
          <a:p>
            <a:pPr eaLnBrk="1" hangingPunct="1"/>
            <a:endParaRPr lang="en-US" smtClean="0"/>
          </a:p>
        </p:txBody>
      </p:sp>
      <p:pic>
        <p:nvPicPr>
          <p:cNvPr id="29700" name="Picture 4" descr="sat_fat"/>
          <p:cNvPicPr>
            <a:picLocks noChangeAspect="1" noChangeArrowheads="1"/>
          </p:cNvPicPr>
          <p:nvPr/>
        </p:nvPicPr>
        <p:blipFill>
          <a:blip r:embed="rId3"/>
          <a:srcRect/>
          <a:stretch>
            <a:fillRect/>
          </a:stretch>
        </p:blipFill>
        <p:spPr bwMode="auto">
          <a:xfrm>
            <a:off x="1295400" y="990600"/>
            <a:ext cx="6477000" cy="564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auricAcid2"/>
          <p:cNvPicPr>
            <a:picLocks noChangeAspect="1" noChangeArrowheads="1"/>
          </p:cNvPicPr>
          <p:nvPr/>
        </p:nvPicPr>
        <p:blipFill>
          <a:blip r:embed="rId3"/>
          <a:srcRect b="22223"/>
          <a:stretch>
            <a:fillRect/>
          </a:stretch>
        </p:blipFill>
        <p:spPr bwMode="auto">
          <a:xfrm>
            <a:off x="762000" y="914400"/>
            <a:ext cx="4200525" cy="1066800"/>
          </a:xfrm>
          <a:prstGeom prst="rect">
            <a:avLst/>
          </a:prstGeom>
          <a:noFill/>
          <a:ln w="9525">
            <a:noFill/>
            <a:miter lim="800000"/>
            <a:headEnd/>
            <a:tailEnd/>
          </a:ln>
        </p:spPr>
      </p:pic>
      <p:pic>
        <p:nvPicPr>
          <p:cNvPr id="30723" name="Picture 3" descr="Acetic Acid"/>
          <p:cNvPicPr>
            <a:picLocks noChangeAspect="1" noChangeArrowheads="1"/>
          </p:cNvPicPr>
          <p:nvPr/>
        </p:nvPicPr>
        <p:blipFill>
          <a:blip r:embed="rId4"/>
          <a:srcRect b="29251"/>
          <a:stretch>
            <a:fillRect/>
          </a:stretch>
        </p:blipFill>
        <p:spPr bwMode="auto">
          <a:xfrm>
            <a:off x="6324600" y="990600"/>
            <a:ext cx="2066925" cy="990600"/>
          </a:xfrm>
          <a:prstGeom prst="rect">
            <a:avLst/>
          </a:prstGeom>
          <a:noFill/>
          <a:ln w="9525">
            <a:noFill/>
            <a:miter lim="800000"/>
            <a:headEnd/>
            <a:tailEnd/>
          </a:ln>
        </p:spPr>
      </p:pic>
      <p:pic>
        <p:nvPicPr>
          <p:cNvPr id="30724" name="Picture 4" descr="Butyric Acid"/>
          <p:cNvPicPr>
            <a:picLocks noChangeAspect="1" noChangeArrowheads="1"/>
          </p:cNvPicPr>
          <p:nvPr/>
        </p:nvPicPr>
        <p:blipFill>
          <a:blip r:embed="rId5"/>
          <a:srcRect b="25333"/>
          <a:stretch>
            <a:fillRect/>
          </a:stretch>
        </p:blipFill>
        <p:spPr bwMode="auto">
          <a:xfrm>
            <a:off x="533400" y="3886200"/>
            <a:ext cx="3409950" cy="1066800"/>
          </a:xfrm>
          <a:prstGeom prst="rect">
            <a:avLst/>
          </a:prstGeom>
          <a:noFill/>
          <a:ln w="9525">
            <a:noFill/>
            <a:miter lim="800000"/>
            <a:headEnd/>
            <a:tailEnd/>
          </a:ln>
        </p:spPr>
      </p:pic>
      <p:pic>
        <p:nvPicPr>
          <p:cNvPr id="30725" name="Picture 5" descr="Capric Acid"/>
          <p:cNvPicPr>
            <a:picLocks noChangeAspect="1" noChangeArrowheads="1"/>
          </p:cNvPicPr>
          <p:nvPr/>
        </p:nvPicPr>
        <p:blipFill>
          <a:blip r:embed="rId6"/>
          <a:srcRect b="27211"/>
          <a:stretch>
            <a:fillRect/>
          </a:stretch>
        </p:blipFill>
        <p:spPr bwMode="auto">
          <a:xfrm>
            <a:off x="4648200" y="3733800"/>
            <a:ext cx="3600450" cy="1019175"/>
          </a:xfrm>
          <a:prstGeom prst="rect">
            <a:avLst/>
          </a:prstGeom>
          <a:noFill/>
          <a:ln w="9525">
            <a:noFill/>
            <a:miter lim="800000"/>
            <a:headEnd/>
            <a:tailEnd/>
          </a:ln>
        </p:spPr>
      </p:pic>
      <p:pic>
        <p:nvPicPr>
          <p:cNvPr id="30726" name="Picture 6" descr="Stearic Acid"/>
          <p:cNvPicPr>
            <a:picLocks noChangeAspect="1" noChangeArrowheads="1"/>
          </p:cNvPicPr>
          <p:nvPr/>
        </p:nvPicPr>
        <p:blipFill>
          <a:blip r:embed="rId7"/>
          <a:srcRect b="14894"/>
          <a:stretch>
            <a:fillRect/>
          </a:stretch>
        </p:blipFill>
        <p:spPr bwMode="auto">
          <a:xfrm>
            <a:off x="3276600" y="5257800"/>
            <a:ext cx="5553075" cy="1143000"/>
          </a:xfrm>
          <a:prstGeom prst="rect">
            <a:avLst/>
          </a:prstGeom>
          <a:noFill/>
          <a:ln w="9525">
            <a:noFill/>
            <a:miter lim="800000"/>
            <a:headEnd/>
            <a:tailEnd/>
          </a:ln>
        </p:spPr>
      </p:pic>
      <p:pic>
        <p:nvPicPr>
          <p:cNvPr id="30727" name="Picture 7" descr="Oleic Acid"/>
          <p:cNvPicPr>
            <a:picLocks noChangeAspect="1" noChangeArrowheads="1"/>
          </p:cNvPicPr>
          <p:nvPr/>
        </p:nvPicPr>
        <p:blipFill>
          <a:blip r:embed="rId8"/>
          <a:srcRect b="24638"/>
          <a:stretch>
            <a:fillRect/>
          </a:stretch>
        </p:blipFill>
        <p:spPr bwMode="auto">
          <a:xfrm>
            <a:off x="1219200" y="2362200"/>
            <a:ext cx="5619750" cy="990600"/>
          </a:xfrm>
          <a:prstGeom prst="rect">
            <a:avLst/>
          </a:prstGeom>
          <a:noFill/>
          <a:ln w="9525">
            <a:noFill/>
            <a:miter lim="800000"/>
            <a:headEnd/>
            <a:tailEnd/>
          </a:ln>
        </p:spPr>
      </p:pic>
      <p:sp>
        <p:nvSpPr>
          <p:cNvPr id="309256" name="Text Box 8"/>
          <p:cNvSpPr txBox="1">
            <a:spLocks noChangeArrowheads="1"/>
          </p:cNvSpPr>
          <p:nvPr/>
        </p:nvSpPr>
        <p:spPr bwMode="auto">
          <a:xfrm>
            <a:off x="381000" y="0"/>
            <a:ext cx="8262938" cy="701675"/>
          </a:xfrm>
          <a:prstGeom prst="rect">
            <a:avLst/>
          </a:prstGeom>
          <a:noFill/>
          <a:ln w="9525">
            <a:noFill/>
            <a:miter lim="800000"/>
            <a:headEnd/>
            <a:tailEnd/>
          </a:ln>
        </p:spPr>
        <p:txBody>
          <a:bodyPr wrap="none">
            <a:spAutoFit/>
          </a:bodyPr>
          <a:lstStyle/>
          <a:p>
            <a:pPr eaLnBrk="1" hangingPunct="1"/>
            <a:r>
              <a:rPr lang="en-US" sz="4000">
                <a:latin typeface="Arial" charset="0"/>
              </a:rPr>
              <a:t>What do these all have in common?</a:t>
            </a:r>
          </a:p>
        </p:txBody>
      </p:sp>
      <p:sp>
        <p:nvSpPr>
          <p:cNvPr id="309257" name="Text Box 9"/>
          <p:cNvSpPr txBox="1">
            <a:spLocks noChangeArrowheads="1"/>
          </p:cNvSpPr>
          <p:nvPr/>
        </p:nvSpPr>
        <p:spPr bwMode="auto">
          <a:xfrm>
            <a:off x="457200" y="0"/>
            <a:ext cx="8382000" cy="707886"/>
          </a:xfrm>
          <a:prstGeom prst="rect">
            <a:avLst/>
          </a:prstGeom>
          <a:noFill/>
          <a:ln w="9525">
            <a:noFill/>
            <a:miter lim="800000"/>
            <a:headEnd/>
            <a:tailEnd/>
          </a:ln>
        </p:spPr>
        <p:txBody>
          <a:bodyPr wrap="square">
            <a:spAutoFit/>
          </a:bodyPr>
          <a:lstStyle/>
          <a:p>
            <a:pPr eaLnBrk="1" hangingPunct="1"/>
            <a:r>
              <a:rPr lang="en-US" sz="4000" dirty="0">
                <a:latin typeface="Arial" charset="0"/>
              </a:rPr>
              <a:t>Which one is different?</a:t>
            </a:r>
          </a:p>
        </p:txBody>
      </p:sp>
      <p:sp>
        <p:nvSpPr>
          <p:cNvPr id="30730" name="Text Box 10"/>
          <p:cNvSpPr txBox="1">
            <a:spLocks noChangeArrowheads="1"/>
          </p:cNvSpPr>
          <p:nvPr/>
        </p:nvSpPr>
        <p:spPr bwMode="auto">
          <a:xfrm>
            <a:off x="762000" y="889000"/>
            <a:ext cx="368300" cy="396875"/>
          </a:xfrm>
          <a:prstGeom prst="rect">
            <a:avLst/>
          </a:prstGeom>
          <a:noFill/>
          <a:ln w="9525">
            <a:noFill/>
            <a:miter lim="800000"/>
            <a:headEnd/>
            <a:tailEnd/>
          </a:ln>
        </p:spPr>
        <p:txBody>
          <a:bodyPr wrap="none">
            <a:spAutoFit/>
          </a:bodyPr>
          <a:lstStyle/>
          <a:p>
            <a:pPr eaLnBrk="1" hangingPunct="1"/>
            <a:r>
              <a:rPr lang="en-US" sz="2000" b="1">
                <a:latin typeface="Arial" charset="0"/>
              </a:rPr>
              <a:t>A</a:t>
            </a:r>
          </a:p>
        </p:txBody>
      </p:sp>
      <p:sp>
        <p:nvSpPr>
          <p:cNvPr id="30731" name="Rectangle 11"/>
          <p:cNvSpPr>
            <a:spLocks noChangeArrowheads="1"/>
          </p:cNvSpPr>
          <p:nvPr/>
        </p:nvSpPr>
        <p:spPr bwMode="auto">
          <a:xfrm>
            <a:off x="1295400" y="2336800"/>
            <a:ext cx="368300" cy="396875"/>
          </a:xfrm>
          <a:prstGeom prst="rect">
            <a:avLst/>
          </a:prstGeom>
          <a:noFill/>
          <a:ln w="9525">
            <a:noFill/>
            <a:miter lim="800000"/>
            <a:headEnd/>
            <a:tailEnd/>
          </a:ln>
        </p:spPr>
        <p:txBody>
          <a:bodyPr wrap="none">
            <a:spAutoFit/>
          </a:bodyPr>
          <a:lstStyle/>
          <a:p>
            <a:pPr eaLnBrk="1" hangingPunct="1"/>
            <a:r>
              <a:rPr lang="en-US" sz="2000" b="1">
                <a:latin typeface="Arial" charset="0"/>
              </a:rPr>
              <a:t>B</a:t>
            </a:r>
          </a:p>
        </p:txBody>
      </p:sp>
      <p:sp>
        <p:nvSpPr>
          <p:cNvPr id="30732" name="Rectangle 12"/>
          <p:cNvSpPr>
            <a:spLocks noChangeArrowheads="1"/>
          </p:cNvSpPr>
          <p:nvPr/>
        </p:nvSpPr>
        <p:spPr bwMode="auto">
          <a:xfrm>
            <a:off x="6337300" y="974725"/>
            <a:ext cx="368300" cy="396875"/>
          </a:xfrm>
          <a:prstGeom prst="rect">
            <a:avLst/>
          </a:prstGeom>
          <a:noFill/>
          <a:ln w="9525">
            <a:noFill/>
            <a:miter lim="800000"/>
            <a:headEnd/>
            <a:tailEnd/>
          </a:ln>
        </p:spPr>
        <p:txBody>
          <a:bodyPr wrap="none">
            <a:spAutoFit/>
          </a:bodyPr>
          <a:lstStyle/>
          <a:p>
            <a:pPr eaLnBrk="1" hangingPunct="1"/>
            <a:r>
              <a:rPr lang="en-US" sz="2000" b="1">
                <a:latin typeface="Arial" charset="0"/>
              </a:rPr>
              <a:t>C</a:t>
            </a:r>
          </a:p>
        </p:txBody>
      </p:sp>
      <p:sp>
        <p:nvSpPr>
          <p:cNvPr id="30733" name="Rectangle 13"/>
          <p:cNvSpPr>
            <a:spLocks noChangeArrowheads="1"/>
          </p:cNvSpPr>
          <p:nvPr/>
        </p:nvSpPr>
        <p:spPr bwMode="auto">
          <a:xfrm>
            <a:off x="533400" y="3886200"/>
            <a:ext cx="368300" cy="396875"/>
          </a:xfrm>
          <a:prstGeom prst="rect">
            <a:avLst/>
          </a:prstGeom>
          <a:noFill/>
          <a:ln w="9525">
            <a:noFill/>
            <a:miter lim="800000"/>
            <a:headEnd/>
            <a:tailEnd/>
          </a:ln>
        </p:spPr>
        <p:txBody>
          <a:bodyPr wrap="none">
            <a:spAutoFit/>
          </a:bodyPr>
          <a:lstStyle/>
          <a:p>
            <a:pPr eaLnBrk="1" hangingPunct="1"/>
            <a:r>
              <a:rPr lang="en-US" sz="2000" b="1">
                <a:latin typeface="Arial" charset="0"/>
              </a:rPr>
              <a:t>D</a:t>
            </a:r>
          </a:p>
        </p:txBody>
      </p:sp>
      <p:sp>
        <p:nvSpPr>
          <p:cNvPr id="30734" name="Rectangle 14"/>
          <p:cNvSpPr>
            <a:spLocks noChangeArrowheads="1"/>
          </p:cNvSpPr>
          <p:nvPr/>
        </p:nvSpPr>
        <p:spPr bwMode="auto">
          <a:xfrm>
            <a:off x="4648200" y="3657600"/>
            <a:ext cx="354013" cy="396875"/>
          </a:xfrm>
          <a:prstGeom prst="rect">
            <a:avLst/>
          </a:prstGeom>
          <a:noFill/>
          <a:ln w="9525">
            <a:noFill/>
            <a:miter lim="800000"/>
            <a:headEnd/>
            <a:tailEnd/>
          </a:ln>
        </p:spPr>
        <p:txBody>
          <a:bodyPr wrap="none">
            <a:spAutoFit/>
          </a:bodyPr>
          <a:lstStyle/>
          <a:p>
            <a:pPr eaLnBrk="1" hangingPunct="1"/>
            <a:r>
              <a:rPr lang="en-US" sz="2000" b="1">
                <a:latin typeface="Arial" charset="0"/>
              </a:rPr>
              <a:t>E</a:t>
            </a:r>
          </a:p>
        </p:txBody>
      </p:sp>
      <p:sp>
        <p:nvSpPr>
          <p:cNvPr id="30735" name="Rectangle 15"/>
          <p:cNvSpPr>
            <a:spLocks noChangeArrowheads="1"/>
          </p:cNvSpPr>
          <p:nvPr/>
        </p:nvSpPr>
        <p:spPr bwMode="auto">
          <a:xfrm>
            <a:off x="3313113" y="5257800"/>
            <a:ext cx="339725" cy="396875"/>
          </a:xfrm>
          <a:prstGeom prst="rect">
            <a:avLst/>
          </a:prstGeom>
          <a:noFill/>
          <a:ln w="9525">
            <a:noFill/>
            <a:miter lim="800000"/>
            <a:headEnd/>
            <a:tailEnd/>
          </a:ln>
        </p:spPr>
        <p:txBody>
          <a:bodyPr wrap="none">
            <a:spAutoFit/>
          </a:bodyPr>
          <a:lstStyle/>
          <a:p>
            <a:pPr eaLnBrk="1" hangingPunct="1"/>
            <a:r>
              <a:rPr lang="en-US" sz="2000" b="1">
                <a:latin typeface="Arial" charset="0"/>
              </a:rPr>
              <a:t>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925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09257"/>
                                        </p:tgtEl>
                                        <p:attrNameLst>
                                          <p:attrName>style.visibility</p:attrName>
                                        </p:attrNameLst>
                                      </p:cBhvr>
                                      <p:to>
                                        <p:strVal val="visible"/>
                                      </p:to>
                                    </p:set>
                                  </p:childTnLst>
                                </p:cTn>
                              </p:par>
                              <p:par>
                                <p:cTn id="9" presetID="2" presetClass="entr" presetSubtype="4" fill="hold" grpId="1" nodeType="withEffect">
                                  <p:stCondLst>
                                    <p:cond delay="0"/>
                                  </p:stCondLst>
                                  <p:childTnLst>
                                    <p:set>
                                      <p:cBhvr>
                                        <p:cTn id="10" dur="1" fill="hold">
                                          <p:stCondLst>
                                            <p:cond delay="0"/>
                                          </p:stCondLst>
                                        </p:cTn>
                                        <p:tgtEl>
                                          <p:spTgt spid="309257"/>
                                        </p:tgtEl>
                                        <p:attrNameLst>
                                          <p:attrName>style.visibility</p:attrName>
                                        </p:attrNameLst>
                                      </p:cBhvr>
                                      <p:to>
                                        <p:strVal val="visible"/>
                                      </p:to>
                                    </p:set>
                                    <p:anim calcmode="lin" valueType="num">
                                      <p:cBhvr additive="base">
                                        <p:cTn id="11" dur="500" fill="hold"/>
                                        <p:tgtEl>
                                          <p:spTgt spid="309257"/>
                                        </p:tgtEl>
                                        <p:attrNameLst>
                                          <p:attrName>ppt_x</p:attrName>
                                        </p:attrNameLst>
                                      </p:cBhvr>
                                      <p:tavLst>
                                        <p:tav tm="0">
                                          <p:val>
                                            <p:strVal val="#ppt_x"/>
                                          </p:val>
                                        </p:tav>
                                        <p:tav tm="100000">
                                          <p:val>
                                            <p:strVal val="#ppt_x"/>
                                          </p:val>
                                        </p:tav>
                                      </p:tavLst>
                                    </p:anim>
                                    <p:anim calcmode="lin" valueType="num">
                                      <p:cBhvr additive="base">
                                        <p:cTn id="12" dur="500" fill="hold"/>
                                        <p:tgtEl>
                                          <p:spTgt spid="309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6" grpId="0"/>
      <p:bldP spid="309257" grpId="0"/>
      <p:bldP spid="30925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anchor="ctr"/>
          <a:lstStyle/>
          <a:p>
            <a:pPr marL="342900" indent="-342900" eaLnBrk="1" hangingPunct="1"/>
            <a:r>
              <a:rPr lang="en-US" b="1">
                <a:latin typeface="Arial" charset="0"/>
              </a:rPr>
              <a:t>Saturated</a:t>
            </a:r>
          </a:p>
          <a:p>
            <a:pPr marL="342900" indent="-342900" eaLnBrk="1" hangingPunct="1">
              <a:buFontTx/>
              <a:buChar char="•"/>
            </a:pPr>
            <a:r>
              <a:rPr lang="en-US">
                <a:latin typeface="Arial" charset="0"/>
              </a:rPr>
              <a:t>Animal fats</a:t>
            </a:r>
          </a:p>
          <a:p>
            <a:pPr marL="342900" indent="-342900" eaLnBrk="1" hangingPunct="1">
              <a:buFontTx/>
              <a:buChar char="•"/>
            </a:pPr>
            <a:r>
              <a:rPr lang="en-US">
                <a:latin typeface="Arial" charset="0"/>
              </a:rPr>
              <a:t>Solid at room temp</a:t>
            </a:r>
          </a:p>
          <a:p>
            <a:pPr marL="342900" indent="-342900" eaLnBrk="1" hangingPunct="1">
              <a:buFontTx/>
              <a:buChar char="•"/>
            </a:pPr>
            <a:r>
              <a:rPr lang="en-US">
                <a:latin typeface="Arial" charset="0"/>
              </a:rPr>
              <a:t>Lacks double bond in Carbon chain</a:t>
            </a:r>
          </a:p>
          <a:p>
            <a:pPr marL="342900" indent="-342900" eaLnBrk="1" hangingPunct="1"/>
            <a:endParaRPr lang="en-US">
              <a:latin typeface="Arial" charset="0"/>
            </a:endParaRPr>
          </a:p>
          <a:p>
            <a:pPr marL="342900" indent="-342900" eaLnBrk="1" hangingPunct="1"/>
            <a:endParaRPr lang="en-US">
              <a:latin typeface="Arial" charset="0"/>
            </a:endParaRPr>
          </a:p>
          <a:p>
            <a:pPr marL="342900" indent="-342900" eaLnBrk="1" hangingPunct="1"/>
            <a:r>
              <a:rPr lang="en-US" b="1">
                <a:latin typeface="Arial" charset="0"/>
              </a:rPr>
              <a:t>Unsaturated</a:t>
            </a:r>
          </a:p>
          <a:p>
            <a:pPr marL="342900" indent="-342900" eaLnBrk="1" hangingPunct="1">
              <a:buFontTx/>
              <a:buChar char="•"/>
            </a:pPr>
            <a:r>
              <a:rPr lang="en-US">
                <a:latin typeface="Arial" charset="0"/>
              </a:rPr>
              <a:t>Plant fats</a:t>
            </a:r>
          </a:p>
          <a:p>
            <a:pPr marL="342900" indent="-342900" eaLnBrk="1" hangingPunct="1">
              <a:buFontTx/>
              <a:buChar char="•"/>
            </a:pPr>
            <a:r>
              <a:rPr lang="en-US">
                <a:latin typeface="Arial" charset="0"/>
              </a:rPr>
              <a:t>Remain liquid at room temp.</a:t>
            </a:r>
          </a:p>
          <a:p>
            <a:pPr marL="342900" indent="-342900" eaLnBrk="1" hangingPunct="1">
              <a:buFontTx/>
              <a:buChar char="•"/>
            </a:pPr>
            <a:r>
              <a:rPr lang="en-US">
                <a:latin typeface="Arial" charset="0"/>
              </a:rPr>
              <a:t>Has a double bond in Carbon chain</a:t>
            </a:r>
          </a:p>
        </p:txBody>
      </p:sp>
      <p:sp>
        <p:nvSpPr>
          <p:cNvPr id="31747" name="Text Box 3"/>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Lipids</a:t>
            </a:r>
            <a:endParaRPr lang="en-US">
              <a:latin typeface="Arial" charset="0"/>
            </a:endParaRPr>
          </a:p>
        </p:txBody>
      </p:sp>
      <p:sp>
        <p:nvSpPr>
          <p:cNvPr id="3174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174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175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1751"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31752" name="Picture 8" descr="fats"/>
          <p:cNvPicPr>
            <a:picLocks noChangeAspect="1" noChangeArrowheads="1"/>
          </p:cNvPicPr>
          <p:nvPr/>
        </p:nvPicPr>
        <p:blipFill>
          <a:blip r:embed="rId3"/>
          <a:srcRect/>
          <a:stretch>
            <a:fillRect/>
          </a:stretch>
        </p:blipFill>
        <p:spPr bwMode="auto">
          <a:xfrm>
            <a:off x="2667000" y="1219200"/>
            <a:ext cx="6400800" cy="2122488"/>
          </a:xfrm>
          <a:prstGeom prst="rect">
            <a:avLst/>
          </a:prstGeom>
          <a:noFill/>
          <a:ln w="9525">
            <a:noFill/>
            <a:miter lim="800000"/>
            <a:headEnd/>
            <a:tailEnd/>
          </a:ln>
        </p:spPr>
      </p:pic>
      <p:pic>
        <p:nvPicPr>
          <p:cNvPr id="311305" name="Picture 9" descr="saturated"/>
          <p:cNvPicPr>
            <a:picLocks noChangeAspect="1" noChangeArrowheads="1"/>
          </p:cNvPicPr>
          <p:nvPr/>
        </p:nvPicPr>
        <p:blipFill>
          <a:blip r:embed="rId4"/>
          <a:srcRect/>
          <a:stretch>
            <a:fillRect/>
          </a:stretch>
        </p:blipFill>
        <p:spPr bwMode="auto">
          <a:xfrm>
            <a:off x="3810000" y="3581400"/>
            <a:ext cx="3886200" cy="297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11305"/>
                                        </p:tgtEl>
                                        <p:attrNameLst>
                                          <p:attrName>style.visibility</p:attrName>
                                        </p:attrNameLst>
                                      </p:cBhvr>
                                      <p:to>
                                        <p:strVal val="visible"/>
                                      </p:to>
                                    </p:set>
                                    <p:anim calcmode="lin" valueType="num">
                                      <p:cBhvr>
                                        <p:cTn id="7" dur="1000" fill="hold"/>
                                        <p:tgtEl>
                                          <p:spTgt spid="311305"/>
                                        </p:tgtEl>
                                        <p:attrNameLst>
                                          <p:attrName>ppt_w</p:attrName>
                                        </p:attrNameLst>
                                      </p:cBhvr>
                                      <p:tavLst>
                                        <p:tav tm="0">
                                          <p:val>
                                            <p:fltVal val="0"/>
                                          </p:val>
                                        </p:tav>
                                        <p:tav tm="100000">
                                          <p:val>
                                            <p:strVal val="#ppt_w"/>
                                          </p:val>
                                        </p:tav>
                                      </p:tavLst>
                                    </p:anim>
                                    <p:anim calcmode="lin" valueType="num">
                                      <p:cBhvr>
                                        <p:cTn id="8" dur="1000" fill="hold"/>
                                        <p:tgtEl>
                                          <p:spTgt spid="311305"/>
                                        </p:tgtEl>
                                        <p:attrNameLst>
                                          <p:attrName>ppt_h</p:attrName>
                                        </p:attrNameLst>
                                      </p:cBhvr>
                                      <p:tavLst>
                                        <p:tav tm="0">
                                          <p:val>
                                            <p:fltVal val="0"/>
                                          </p:val>
                                        </p:tav>
                                        <p:tav tm="100000">
                                          <p:val>
                                            <p:strVal val="#ppt_h"/>
                                          </p:val>
                                        </p:tav>
                                      </p:tavLst>
                                    </p:anim>
                                    <p:anim calcmode="lin" valueType="num">
                                      <p:cBhvr>
                                        <p:cTn id="9" dur="1000" fill="hold"/>
                                        <p:tgtEl>
                                          <p:spTgt spid="3113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13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077200" cy="1219200"/>
          </a:xfrm>
          <a:solidFill>
            <a:schemeClr val="accent1"/>
          </a:solidFill>
        </p:spPr>
        <p:txBody>
          <a:bodyPr/>
          <a:lstStyle/>
          <a:p>
            <a:pPr eaLnBrk="1" hangingPunct="1"/>
            <a:r>
              <a:rPr lang="en-US" sz="2800" dirty="0" smtClean="0"/>
              <a:t>Functional groups attached to the carbon skeleton determine the characteristics of the compound.  Know these examples!</a:t>
            </a:r>
          </a:p>
        </p:txBody>
      </p:sp>
      <p:pic>
        <p:nvPicPr>
          <p:cNvPr id="5123" name="Picture 4" descr="Groups_5"/>
          <p:cNvPicPr>
            <a:picLocks noChangeAspect="1" noChangeArrowheads="1"/>
          </p:cNvPicPr>
          <p:nvPr/>
        </p:nvPicPr>
        <p:blipFill>
          <a:blip r:embed="rId3"/>
          <a:srcRect/>
          <a:stretch>
            <a:fillRect/>
          </a:stretch>
        </p:blipFill>
        <p:spPr bwMode="auto">
          <a:xfrm>
            <a:off x="2133600" y="1752600"/>
            <a:ext cx="4800600" cy="4760913"/>
          </a:xfrm>
          <a:prstGeom prst="rect">
            <a:avLst/>
          </a:prstGeom>
          <a:noFill/>
          <a:ln w="9525">
            <a:noFill/>
            <a:miter lim="800000"/>
            <a:headEnd/>
            <a:tailEnd/>
          </a:ln>
        </p:spPr>
      </p:pic>
      <p:sp>
        <p:nvSpPr>
          <p:cNvPr id="5124" name="Rectangle 5"/>
          <p:cNvSpPr>
            <a:spLocks noChangeArrowheads="1"/>
          </p:cNvSpPr>
          <p:nvPr/>
        </p:nvSpPr>
        <p:spPr bwMode="auto">
          <a:xfrm>
            <a:off x="2209800" y="1676400"/>
            <a:ext cx="4572000" cy="609600"/>
          </a:xfrm>
          <a:prstGeom prst="rect">
            <a:avLst/>
          </a:prstGeom>
          <a:solidFill>
            <a:schemeClr val="accent1">
              <a:alpha val="61960"/>
            </a:schemeClr>
          </a:solidFill>
          <a:ln w="9525">
            <a:solidFill>
              <a:schemeClr val="tx1"/>
            </a:solidFill>
            <a:miter lim="800000"/>
            <a:headEnd/>
            <a:tailEnd/>
          </a:ln>
        </p:spPr>
        <p:txBody>
          <a:bodyPr wrap="none" anchor="ctr"/>
          <a:lstStyle/>
          <a:p>
            <a:endParaRPr lang="en-US"/>
          </a:p>
        </p:txBody>
      </p:sp>
      <p:sp>
        <p:nvSpPr>
          <p:cNvPr id="5125" name="Rectangle 6"/>
          <p:cNvSpPr>
            <a:spLocks noChangeArrowheads="1"/>
          </p:cNvSpPr>
          <p:nvPr/>
        </p:nvSpPr>
        <p:spPr bwMode="auto">
          <a:xfrm>
            <a:off x="2209800" y="4800600"/>
            <a:ext cx="4572000" cy="914400"/>
          </a:xfrm>
          <a:prstGeom prst="rect">
            <a:avLst/>
          </a:prstGeom>
          <a:solidFill>
            <a:schemeClr val="accent1">
              <a:alpha val="61960"/>
            </a:schemeClr>
          </a:solidFill>
          <a:ln w="9525">
            <a:solidFill>
              <a:schemeClr val="tx1"/>
            </a:solidFill>
            <a:miter lim="800000"/>
            <a:headEnd/>
            <a:tailEnd/>
          </a:ln>
        </p:spPr>
        <p:txBody>
          <a:bodyPr wrap="none" anchor="ctr"/>
          <a:lstStyle/>
          <a:p>
            <a:endParaRPr lang="en-US"/>
          </a:p>
        </p:txBody>
      </p:sp>
      <p:sp>
        <p:nvSpPr>
          <p:cNvPr id="5126" name="Rectangle 7"/>
          <p:cNvSpPr>
            <a:spLocks noChangeArrowheads="1"/>
          </p:cNvSpPr>
          <p:nvPr/>
        </p:nvSpPr>
        <p:spPr bwMode="auto">
          <a:xfrm>
            <a:off x="2209800" y="3505200"/>
            <a:ext cx="4572000" cy="1143000"/>
          </a:xfrm>
          <a:prstGeom prst="rect">
            <a:avLst/>
          </a:prstGeom>
          <a:solidFill>
            <a:schemeClr val="accent1">
              <a:alpha val="61960"/>
            </a:schemeClr>
          </a:solidFill>
          <a:ln w="9525">
            <a:solidFill>
              <a:schemeClr val="tx1"/>
            </a:solidFill>
            <a:miter lim="800000"/>
            <a:headEnd/>
            <a:tailEnd/>
          </a:ln>
        </p:spPr>
        <p:txBody>
          <a:bodyPr wrap="none" anchor="ctr"/>
          <a:lstStyle/>
          <a:p>
            <a:endParaRPr lang="en-US"/>
          </a:p>
        </p:txBody>
      </p:sp>
      <p:sp>
        <p:nvSpPr>
          <p:cNvPr id="5127" name="Text Box 8"/>
          <p:cNvSpPr txBox="1">
            <a:spLocks noChangeArrowheads="1"/>
          </p:cNvSpPr>
          <p:nvPr/>
        </p:nvSpPr>
        <p:spPr bwMode="auto">
          <a:xfrm>
            <a:off x="7391400" y="1752600"/>
            <a:ext cx="779463" cy="366713"/>
          </a:xfrm>
          <a:prstGeom prst="rect">
            <a:avLst/>
          </a:prstGeom>
          <a:solidFill>
            <a:schemeClr val="bg1"/>
          </a:solidFill>
          <a:ln w="9525">
            <a:noFill/>
            <a:miter lim="800000"/>
            <a:headEnd/>
            <a:tailEnd/>
          </a:ln>
        </p:spPr>
        <p:txBody>
          <a:bodyPr wrap="none">
            <a:spAutoFit/>
          </a:bodyPr>
          <a:lstStyle/>
          <a:p>
            <a:r>
              <a:rPr lang="en-US" b="1" dirty="0"/>
              <a:t>Polar</a:t>
            </a:r>
          </a:p>
        </p:txBody>
      </p:sp>
      <p:sp>
        <p:nvSpPr>
          <p:cNvPr id="5128" name="Text Box 9"/>
          <p:cNvSpPr txBox="1">
            <a:spLocks noChangeArrowheads="1"/>
          </p:cNvSpPr>
          <p:nvPr/>
        </p:nvSpPr>
        <p:spPr bwMode="auto">
          <a:xfrm>
            <a:off x="7391400" y="3733800"/>
            <a:ext cx="863600" cy="366713"/>
          </a:xfrm>
          <a:prstGeom prst="rect">
            <a:avLst/>
          </a:prstGeom>
          <a:solidFill>
            <a:schemeClr val="bg1"/>
          </a:solidFill>
          <a:ln w="9525">
            <a:noFill/>
            <a:miter lim="800000"/>
            <a:headEnd/>
            <a:tailEnd/>
          </a:ln>
        </p:spPr>
        <p:txBody>
          <a:bodyPr wrap="none">
            <a:spAutoFit/>
          </a:bodyPr>
          <a:lstStyle/>
          <a:p>
            <a:r>
              <a:rPr lang="en-US" b="1"/>
              <a:t>Acidic</a:t>
            </a:r>
          </a:p>
        </p:txBody>
      </p:sp>
      <p:sp>
        <p:nvSpPr>
          <p:cNvPr id="5129" name="Text Box 10"/>
          <p:cNvSpPr txBox="1">
            <a:spLocks noChangeArrowheads="1"/>
          </p:cNvSpPr>
          <p:nvPr/>
        </p:nvSpPr>
        <p:spPr bwMode="auto">
          <a:xfrm>
            <a:off x="7375525" y="5060950"/>
            <a:ext cx="784225" cy="366713"/>
          </a:xfrm>
          <a:prstGeom prst="rect">
            <a:avLst/>
          </a:prstGeom>
          <a:solidFill>
            <a:schemeClr val="bg1"/>
          </a:solidFill>
          <a:ln w="9525">
            <a:noFill/>
            <a:miter lim="800000"/>
            <a:headEnd/>
            <a:tailEnd/>
          </a:ln>
        </p:spPr>
        <p:txBody>
          <a:bodyPr wrap="none">
            <a:spAutoFit/>
          </a:bodyPr>
          <a:lstStyle/>
          <a:p>
            <a:r>
              <a:rPr lang="en-US" b="1"/>
              <a:t>Basic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pic>
        <p:nvPicPr>
          <p:cNvPr id="32771" name="Picture 5" descr="cholestrol"/>
          <p:cNvPicPr>
            <a:picLocks noChangeAspect="1" noChangeArrowheads="1"/>
          </p:cNvPicPr>
          <p:nvPr/>
        </p:nvPicPr>
        <p:blipFill>
          <a:blip r:embed="rId3"/>
          <a:srcRect/>
          <a:stretch>
            <a:fillRect/>
          </a:stretch>
        </p:blipFill>
        <p:spPr bwMode="auto">
          <a:xfrm>
            <a:off x="0" y="609600"/>
            <a:ext cx="8901113" cy="508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LIPIDS</a:t>
            </a:r>
          </a:p>
        </p:txBody>
      </p:sp>
      <p:pic>
        <p:nvPicPr>
          <p:cNvPr id="315395" name="Picture 3" descr="phos"/>
          <p:cNvPicPr>
            <a:picLocks noChangeAspect="1" noChangeArrowheads="1"/>
          </p:cNvPicPr>
          <p:nvPr/>
        </p:nvPicPr>
        <p:blipFill>
          <a:blip r:embed="rId3"/>
          <a:srcRect/>
          <a:stretch>
            <a:fillRect/>
          </a:stretch>
        </p:blipFill>
        <p:spPr bwMode="auto">
          <a:xfrm>
            <a:off x="2105025" y="1143000"/>
            <a:ext cx="4291013" cy="4791075"/>
          </a:xfrm>
          <a:prstGeom prst="rect">
            <a:avLst/>
          </a:prstGeom>
          <a:noFill/>
          <a:ln w="9525">
            <a:noFill/>
            <a:miter lim="800000"/>
            <a:headEnd/>
            <a:tailEnd/>
          </a:ln>
        </p:spPr>
      </p:pic>
      <p:sp>
        <p:nvSpPr>
          <p:cNvPr id="315396" name="Oval 4"/>
          <p:cNvSpPr>
            <a:spLocks noChangeArrowheads="1"/>
          </p:cNvSpPr>
          <p:nvPr/>
        </p:nvSpPr>
        <p:spPr bwMode="auto">
          <a:xfrm>
            <a:off x="4343400" y="2971800"/>
            <a:ext cx="1295400" cy="1219200"/>
          </a:xfrm>
          <a:prstGeom prst="ellipse">
            <a:avLst/>
          </a:prstGeom>
          <a:noFill/>
          <a:ln w="79375">
            <a:solidFill>
              <a:srgbClr val="0000FF"/>
            </a:solidFill>
            <a:round/>
            <a:headEnd/>
            <a:tailEnd/>
          </a:ln>
        </p:spPr>
        <p:txBody>
          <a:bodyPr wrap="none" anchor="ctr"/>
          <a:lstStyle/>
          <a:p>
            <a:endParaRPr lang="en-US"/>
          </a:p>
        </p:txBody>
      </p:sp>
      <p:sp>
        <p:nvSpPr>
          <p:cNvPr id="315397" name="Line 5"/>
          <p:cNvSpPr>
            <a:spLocks noChangeShapeType="1"/>
          </p:cNvSpPr>
          <p:nvPr/>
        </p:nvSpPr>
        <p:spPr bwMode="auto">
          <a:xfrm flipH="1">
            <a:off x="5715000" y="3124200"/>
            <a:ext cx="1447800" cy="304800"/>
          </a:xfrm>
          <a:prstGeom prst="line">
            <a:avLst/>
          </a:prstGeom>
          <a:noFill/>
          <a:ln w="44450">
            <a:solidFill>
              <a:srgbClr val="0000FF"/>
            </a:solidFill>
            <a:round/>
            <a:headEnd/>
            <a:tailEnd type="triangle" w="med" len="med"/>
          </a:ln>
        </p:spPr>
        <p:txBody>
          <a:bodyPr/>
          <a:lstStyle/>
          <a:p>
            <a:endParaRPr lang="en-US"/>
          </a:p>
        </p:txBody>
      </p:sp>
      <p:sp>
        <p:nvSpPr>
          <p:cNvPr id="315398" name="Text Box 6"/>
          <p:cNvSpPr txBox="1">
            <a:spLocks noChangeArrowheads="1"/>
          </p:cNvSpPr>
          <p:nvPr/>
        </p:nvSpPr>
        <p:spPr bwMode="auto">
          <a:xfrm rot="713319">
            <a:off x="5940425" y="2606675"/>
            <a:ext cx="2924175"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3366FF"/>
                </a:solidFill>
                <a:latin typeface="Arial" charset="0"/>
              </a:rPr>
              <a:t>“PHOSPHO”LIPID</a:t>
            </a:r>
          </a:p>
        </p:txBody>
      </p:sp>
      <p:pic>
        <p:nvPicPr>
          <p:cNvPr id="315399" name="Picture 7" descr="P-lipid_memb"/>
          <p:cNvPicPr>
            <a:picLocks noChangeAspect="1" noChangeArrowheads="1"/>
          </p:cNvPicPr>
          <p:nvPr/>
        </p:nvPicPr>
        <p:blipFill>
          <a:blip r:embed="rId4"/>
          <a:srcRect/>
          <a:stretch>
            <a:fillRect/>
          </a:stretch>
        </p:blipFill>
        <p:spPr bwMode="auto">
          <a:xfrm>
            <a:off x="304800" y="1219200"/>
            <a:ext cx="7962900" cy="4537075"/>
          </a:xfrm>
          <a:prstGeom prst="rect">
            <a:avLst/>
          </a:prstGeom>
          <a:noFill/>
          <a:ln w="9525">
            <a:noFill/>
            <a:miter lim="800000"/>
            <a:headEnd/>
            <a:tailEnd/>
          </a:ln>
        </p:spPr>
      </p:pic>
      <p:sp>
        <p:nvSpPr>
          <p:cNvPr id="315400" name="WordArt 8"/>
          <p:cNvSpPr>
            <a:spLocks noChangeArrowheads="1" noChangeShapeType="1" noTextEdit="1"/>
          </p:cNvSpPr>
          <p:nvPr/>
        </p:nvSpPr>
        <p:spPr bwMode="auto">
          <a:xfrm>
            <a:off x="2133600" y="2514600"/>
            <a:ext cx="5257800" cy="2133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Cell Membrane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5395"/>
                                        </p:tgtEl>
                                        <p:attrNameLst>
                                          <p:attrName>style.visibility</p:attrName>
                                        </p:attrNameLst>
                                      </p:cBhvr>
                                      <p:to>
                                        <p:strVal val="visible"/>
                                      </p:to>
                                    </p:set>
                                    <p:animEffect transition="in" filter="slide(fromBottom)">
                                      <p:cBhvr>
                                        <p:cTn id="7" dur="500"/>
                                        <p:tgtEl>
                                          <p:spTgt spid="3153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5396"/>
                                        </p:tgtEl>
                                        <p:attrNameLst>
                                          <p:attrName>style.visibility</p:attrName>
                                        </p:attrNameLst>
                                      </p:cBhvr>
                                      <p:to>
                                        <p:strVal val="visible"/>
                                      </p:to>
                                    </p:set>
                                    <p:animEffect transition="in" filter="wipe(down)">
                                      <p:cBhvr>
                                        <p:cTn id="12" dur="500"/>
                                        <p:tgtEl>
                                          <p:spTgt spid="31539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5397"/>
                                        </p:tgtEl>
                                        <p:attrNameLst>
                                          <p:attrName>style.visibility</p:attrName>
                                        </p:attrNameLst>
                                      </p:cBhvr>
                                      <p:to>
                                        <p:strVal val="visible"/>
                                      </p:to>
                                    </p:set>
                                    <p:anim calcmode="lin" valueType="num">
                                      <p:cBhvr additive="base">
                                        <p:cTn id="17" dur="500" fill="hold"/>
                                        <p:tgtEl>
                                          <p:spTgt spid="315397"/>
                                        </p:tgtEl>
                                        <p:attrNameLst>
                                          <p:attrName>ppt_x</p:attrName>
                                        </p:attrNameLst>
                                      </p:cBhvr>
                                      <p:tavLst>
                                        <p:tav tm="0">
                                          <p:val>
                                            <p:strVal val="#ppt_x"/>
                                          </p:val>
                                        </p:tav>
                                        <p:tav tm="100000">
                                          <p:val>
                                            <p:strVal val="#ppt_x"/>
                                          </p:val>
                                        </p:tav>
                                      </p:tavLst>
                                    </p:anim>
                                    <p:anim calcmode="lin" valueType="num">
                                      <p:cBhvr additive="base">
                                        <p:cTn id="18" dur="500" fill="hold"/>
                                        <p:tgtEl>
                                          <p:spTgt spid="31539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5398"/>
                                        </p:tgtEl>
                                        <p:attrNameLst>
                                          <p:attrName>style.visibility</p:attrName>
                                        </p:attrNameLst>
                                      </p:cBhvr>
                                      <p:to>
                                        <p:strVal val="visible"/>
                                      </p:to>
                                    </p:set>
                                    <p:anim calcmode="lin" valueType="num">
                                      <p:cBhvr additive="base">
                                        <p:cTn id="23" dur="500" fill="hold"/>
                                        <p:tgtEl>
                                          <p:spTgt spid="315398"/>
                                        </p:tgtEl>
                                        <p:attrNameLst>
                                          <p:attrName>ppt_x</p:attrName>
                                        </p:attrNameLst>
                                      </p:cBhvr>
                                      <p:tavLst>
                                        <p:tav tm="0">
                                          <p:val>
                                            <p:strVal val="#ppt_x"/>
                                          </p:val>
                                        </p:tav>
                                        <p:tav tm="100000">
                                          <p:val>
                                            <p:strVal val="#ppt_x"/>
                                          </p:val>
                                        </p:tav>
                                      </p:tavLst>
                                    </p:anim>
                                    <p:anim calcmode="lin" valueType="num">
                                      <p:cBhvr additive="base">
                                        <p:cTn id="24" dur="500" fill="hold"/>
                                        <p:tgtEl>
                                          <p:spTgt spid="31539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315399"/>
                                        </p:tgtEl>
                                        <p:attrNameLst>
                                          <p:attrName>style.visibility</p:attrName>
                                        </p:attrNameLst>
                                      </p:cBhvr>
                                      <p:to>
                                        <p:strVal val="visible"/>
                                      </p:to>
                                    </p:set>
                                    <p:animEffect transition="in" filter="diamond(in)">
                                      <p:cBhvr>
                                        <p:cTn id="29" dur="2000"/>
                                        <p:tgtEl>
                                          <p:spTgt spid="31539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315400"/>
                                        </p:tgtEl>
                                        <p:attrNameLst>
                                          <p:attrName>style.visibility</p:attrName>
                                        </p:attrNameLst>
                                      </p:cBhvr>
                                      <p:to>
                                        <p:strVal val="visible"/>
                                      </p:to>
                                    </p:set>
                                    <p:animEffect transition="in" filter="wheel(4)">
                                      <p:cBhvr>
                                        <p:cTn id="34" dur="2000"/>
                                        <p:tgtEl>
                                          <p:spTgt spid="315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6" grpId="0" animBg="1"/>
      <p:bldP spid="315397" grpId="0" animBg="1"/>
      <p:bldP spid="315398" grpId="0"/>
      <p:bldP spid="3154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LIPIDS</a:t>
            </a:r>
          </a:p>
        </p:txBody>
      </p:sp>
      <p:sp>
        <p:nvSpPr>
          <p:cNvPr id="317443" name="WordArt 3"/>
          <p:cNvSpPr>
            <a:spLocks noChangeArrowheads="1" noChangeShapeType="1" noTextEdit="1"/>
          </p:cNvSpPr>
          <p:nvPr/>
        </p:nvSpPr>
        <p:spPr bwMode="auto">
          <a:xfrm rot="-1286718">
            <a:off x="1371600" y="1981200"/>
            <a:ext cx="6934200" cy="23622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6660000" scaled="1"/>
                </a:gradFill>
                <a:effectLst>
                  <a:outerShdw dist="35921" dir="2700000" sy="50000" rotWithShape="0">
                    <a:srgbClr val="875B0D">
                      <a:alpha val="70000"/>
                    </a:srgbClr>
                  </a:outerShdw>
                </a:effectLst>
                <a:latin typeface="Arial Black"/>
              </a:rPr>
              <a:t>What are trans fats ?</a:t>
            </a:r>
          </a:p>
        </p:txBody>
      </p:sp>
      <p:pic>
        <p:nvPicPr>
          <p:cNvPr id="317444" name="Picture 4" descr="Dietary-Fat-7-Ways-To-Limit-Your-Trans-Fat"/>
          <p:cNvPicPr>
            <a:picLocks noChangeAspect="1" noChangeArrowheads="1"/>
          </p:cNvPicPr>
          <p:nvPr/>
        </p:nvPicPr>
        <p:blipFill>
          <a:blip r:embed="rId3"/>
          <a:srcRect/>
          <a:stretch>
            <a:fillRect/>
          </a:stretch>
        </p:blipFill>
        <p:spPr bwMode="auto">
          <a:xfrm>
            <a:off x="5816600" y="2057400"/>
            <a:ext cx="3022600" cy="4533900"/>
          </a:xfrm>
          <a:prstGeom prst="rect">
            <a:avLst/>
          </a:prstGeom>
          <a:noFill/>
          <a:ln w="9525">
            <a:noFill/>
            <a:miter lim="800000"/>
            <a:headEnd/>
            <a:tailEnd/>
          </a:ln>
        </p:spPr>
      </p:pic>
      <p:pic>
        <p:nvPicPr>
          <p:cNvPr id="317445" name="Picture 5" descr="cis double bonds in fats"/>
          <p:cNvPicPr>
            <a:picLocks noChangeAspect="1" noChangeArrowheads="1"/>
          </p:cNvPicPr>
          <p:nvPr/>
        </p:nvPicPr>
        <p:blipFill>
          <a:blip r:embed="rId4"/>
          <a:srcRect/>
          <a:stretch>
            <a:fillRect/>
          </a:stretch>
        </p:blipFill>
        <p:spPr bwMode="auto">
          <a:xfrm>
            <a:off x="838200" y="1981200"/>
            <a:ext cx="2400300" cy="3924300"/>
          </a:xfrm>
          <a:prstGeom prst="rect">
            <a:avLst/>
          </a:prstGeom>
          <a:noFill/>
          <a:ln w="9525">
            <a:noFill/>
            <a:miter lim="800000"/>
            <a:headEnd/>
            <a:tailEnd/>
          </a:ln>
        </p:spPr>
      </p:pic>
      <p:sp>
        <p:nvSpPr>
          <p:cNvPr id="317446" name="Text Box 6"/>
          <p:cNvSpPr txBox="1">
            <a:spLocks noChangeArrowheads="1"/>
          </p:cNvSpPr>
          <p:nvPr/>
        </p:nvSpPr>
        <p:spPr bwMode="auto">
          <a:xfrm>
            <a:off x="3352800" y="1981200"/>
            <a:ext cx="2743200" cy="457200"/>
          </a:xfrm>
          <a:prstGeom prst="rect">
            <a:avLst/>
          </a:prstGeom>
          <a:noFill/>
          <a:ln w="9525">
            <a:noFill/>
            <a:miter lim="800000"/>
            <a:headEnd/>
            <a:tailEnd/>
          </a:ln>
        </p:spPr>
        <p:txBody>
          <a:bodyPr>
            <a:spAutoFit/>
          </a:bodyPr>
          <a:lstStyle/>
          <a:p>
            <a:pPr algn="ctr" eaLnBrk="1" hangingPunct="1">
              <a:spcBef>
                <a:spcPct val="50000"/>
              </a:spcBef>
            </a:pPr>
            <a:r>
              <a:rPr lang="en-US" sz="2400" b="1">
                <a:latin typeface="Britannic Bold" pitchFamily="34" charset="0"/>
              </a:rPr>
              <a:t>UNSATURATED</a:t>
            </a:r>
          </a:p>
        </p:txBody>
      </p:sp>
      <p:sp>
        <p:nvSpPr>
          <p:cNvPr id="317447" name="Line 7"/>
          <p:cNvSpPr>
            <a:spLocks noChangeShapeType="1"/>
          </p:cNvSpPr>
          <p:nvPr/>
        </p:nvSpPr>
        <p:spPr bwMode="auto">
          <a:xfrm flipH="1">
            <a:off x="2362200" y="2209800"/>
            <a:ext cx="1219200" cy="381000"/>
          </a:xfrm>
          <a:prstGeom prst="line">
            <a:avLst/>
          </a:prstGeom>
          <a:noFill/>
          <a:ln w="9525">
            <a:solidFill>
              <a:schemeClr val="tx1"/>
            </a:solidFill>
            <a:round/>
            <a:headEnd/>
            <a:tailEnd type="triangle" w="med" len="med"/>
          </a:ln>
        </p:spPr>
        <p:txBody>
          <a:bodyPr/>
          <a:lstStyle/>
          <a:p>
            <a:endParaRPr lang="en-US"/>
          </a:p>
        </p:txBody>
      </p:sp>
      <p:sp>
        <p:nvSpPr>
          <p:cNvPr id="317448" name="Text Box 8"/>
          <p:cNvSpPr txBox="1">
            <a:spLocks noChangeArrowheads="1"/>
          </p:cNvSpPr>
          <p:nvPr/>
        </p:nvSpPr>
        <p:spPr bwMode="auto">
          <a:xfrm>
            <a:off x="3200400" y="4419600"/>
            <a:ext cx="2438400" cy="457200"/>
          </a:xfrm>
          <a:prstGeom prst="rect">
            <a:avLst/>
          </a:prstGeom>
          <a:noFill/>
          <a:ln w="9525">
            <a:noFill/>
            <a:miter lim="800000"/>
            <a:headEnd/>
            <a:tailEnd/>
          </a:ln>
        </p:spPr>
        <p:txBody>
          <a:bodyPr>
            <a:spAutoFit/>
          </a:bodyPr>
          <a:lstStyle/>
          <a:p>
            <a:pPr algn="ctr" eaLnBrk="1" hangingPunct="1">
              <a:spcBef>
                <a:spcPct val="50000"/>
              </a:spcBef>
            </a:pPr>
            <a:r>
              <a:rPr lang="en-US" sz="2400" b="1">
                <a:latin typeface="Britannic Bold" pitchFamily="34" charset="0"/>
              </a:rPr>
              <a:t>TRANS FAT</a:t>
            </a:r>
          </a:p>
        </p:txBody>
      </p:sp>
      <p:sp>
        <p:nvSpPr>
          <p:cNvPr id="317449" name="Line 9"/>
          <p:cNvSpPr>
            <a:spLocks noChangeShapeType="1"/>
          </p:cNvSpPr>
          <p:nvPr/>
        </p:nvSpPr>
        <p:spPr bwMode="auto">
          <a:xfrm flipH="1">
            <a:off x="3200400" y="4648200"/>
            <a:ext cx="457200" cy="152400"/>
          </a:xfrm>
          <a:prstGeom prst="line">
            <a:avLst/>
          </a:prstGeom>
          <a:noFill/>
          <a:ln w="9525">
            <a:solidFill>
              <a:schemeClr val="tx1"/>
            </a:solidFill>
            <a:round/>
            <a:headEnd/>
            <a:tailEnd type="triangle" w="med" len="med"/>
          </a:ln>
        </p:spPr>
        <p:txBody>
          <a:bodyPr/>
          <a:lstStyle/>
          <a:p>
            <a:endParaRPr lang="en-US"/>
          </a:p>
        </p:txBody>
      </p:sp>
      <p:sp>
        <p:nvSpPr>
          <p:cNvPr id="317450" name="Oval 10"/>
          <p:cNvSpPr>
            <a:spLocks noChangeArrowheads="1"/>
          </p:cNvSpPr>
          <p:nvPr/>
        </p:nvSpPr>
        <p:spPr bwMode="auto">
          <a:xfrm>
            <a:off x="5943600" y="2895600"/>
            <a:ext cx="1295400" cy="533400"/>
          </a:xfrm>
          <a:prstGeom prst="ellipse">
            <a:avLst/>
          </a:prstGeom>
          <a:noFill/>
          <a:ln w="69850">
            <a:solidFill>
              <a:srgbClr val="0000FF"/>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443"/>
                                        </p:tgtEl>
                                        <p:attrNameLst>
                                          <p:attrName>style.visibility</p:attrName>
                                        </p:attrNameLst>
                                      </p:cBhvr>
                                      <p:to>
                                        <p:strVal val="visible"/>
                                      </p:to>
                                    </p:set>
                                    <p:animEffect transition="in" filter="slide(fromBottom)">
                                      <p:cBhvr>
                                        <p:cTn id="7" dur="500"/>
                                        <p:tgtEl>
                                          <p:spTgt spid="31744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317443"/>
                                        </p:tgtEl>
                                      </p:cBhvr>
                                    </p:animEffect>
                                    <p:set>
                                      <p:cBhvr>
                                        <p:cTn id="12" dur="1" fill="hold">
                                          <p:stCondLst>
                                            <p:cond delay="1999"/>
                                          </p:stCondLst>
                                        </p:cTn>
                                        <p:tgtEl>
                                          <p:spTgt spid="3174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444"/>
                                        </p:tgtEl>
                                        <p:attrNameLst>
                                          <p:attrName>style.visibility</p:attrName>
                                        </p:attrNameLst>
                                      </p:cBhvr>
                                      <p:to>
                                        <p:strVal val="visible"/>
                                      </p:to>
                                    </p:set>
                                    <p:animEffect transition="in" filter="box(in)">
                                      <p:cBhvr>
                                        <p:cTn id="17" dur="500"/>
                                        <p:tgtEl>
                                          <p:spTgt spid="3174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7450"/>
                                        </p:tgtEl>
                                        <p:attrNameLst>
                                          <p:attrName>style.visibility</p:attrName>
                                        </p:attrNameLst>
                                      </p:cBhvr>
                                      <p:to>
                                        <p:strVal val="visible"/>
                                      </p:to>
                                    </p:set>
                                    <p:animEffect transition="in" filter="wipe(down)">
                                      <p:cBhvr>
                                        <p:cTn id="22" dur="500"/>
                                        <p:tgtEl>
                                          <p:spTgt spid="31745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17445"/>
                                        </p:tgtEl>
                                        <p:attrNameLst>
                                          <p:attrName>style.visibility</p:attrName>
                                        </p:attrNameLst>
                                      </p:cBhvr>
                                      <p:to>
                                        <p:strVal val="visible"/>
                                      </p:to>
                                    </p:set>
                                    <p:animEffect transition="in" filter="checkerboard(across)">
                                      <p:cBhvr>
                                        <p:cTn id="27" dur="500"/>
                                        <p:tgtEl>
                                          <p:spTgt spid="31744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7447"/>
                                        </p:tgtEl>
                                        <p:attrNameLst>
                                          <p:attrName>style.visibility</p:attrName>
                                        </p:attrNameLst>
                                      </p:cBhvr>
                                      <p:to>
                                        <p:strVal val="visible"/>
                                      </p:to>
                                    </p:set>
                                    <p:anim calcmode="lin" valueType="num">
                                      <p:cBhvr additive="base">
                                        <p:cTn id="32" dur="500" fill="hold"/>
                                        <p:tgtEl>
                                          <p:spTgt spid="317447"/>
                                        </p:tgtEl>
                                        <p:attrNameLst>
                                          <p:attrName>ppt_x</p:attrName>
                                        </p:attrNameLst>
                                      </p:cBhvr>
                                      <p:tavLst>
                                        <p:tav tm="0">
                                          <p:val>
                                            <p:strVal val="#ppt_x"/>
                                          </p:val>
                                        </p:tav>
                                        <p:tav tm="100000">
                                          <p:val>
                                            <p:strVal val="#ppt_x"/>
                                          </p:val>
                                        </p:tav>
                                      </p:tavLst>
                                    </p:anim>
                                    <p:anim calcmode="lin" valueType="num">
                                      <p:cBhvr additive="base">
                                        <p:cTn id="33" dur="500" fill="hold"/>
                                        <p:tgtEl>
                                          <p:spTgt spid="31744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17446"/>
                                        </p:tgtEl>
                                        <p:attrNameLst>
                                          <p:attrName>style.visibility</p:attrName>
                                        </p:attrNameLst>
                                      </p:cBhvr>
                                      <p:to>
                                        <p:strVal val="visible"/>
                                      </p:to>
                                    </p:set>
                                    <p:anim calcmode="lin" valueType="num">
                                      <p:cBhvr additive="base">
                                        <p:cTn id="38" dur="500" fill="hold"/>
                                        <p:tgtEl>
                                          <p:spTgt spid="317446"/>
                                        </p:tgtEl>
                                        <p:attrNameLst>
                                          <p:attrName>ppt_x</p:attrName>
                                        </p:attrNameLst>
                                      </p:cBhvr>
                                      <p:tavLst>
                                        <p:tav tm="0">
                                          <p:val>
                                            <p:strVal val="#ppt_x"/>
                                          </p:val>
                                        </p:tav>
                                        <p:tav tm="100000">
                                          <p:val>
                                            <p:strVal val="#ppt_x"/>
                                          </p:val>
                                        </p:tav>
                                      </p:tavLst>
                                    </p:anim>
                                    <p:anim calcmode="lin" valueType="num">
                                      <p:cBhvr additive="base">
                                        <p:cTn id="39" dur="500" fill="hold"/>
                                        <p:tgtEl>
                                          <p:spTgt spid="31744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17449"/>
                                        </p:tgtEl>
                                        <p:attrNameLst>
                                          <p:attrName>style.visibility</p:attrName>
                                        </p:attrNameLst>
                                      </p:cBhvr>
                                      <p:to>
                                        <p:strVal val="visible"/>
                                      </p:to>
                                    </p:set>
                                    <p:anim calcmode="lin" valueType="num">
                                      <p:cBhvr additive="base">
                                        <p:cTn id="44" dur="500" fill="hold"/>
                                        <p:tgtEl>
                                          <p:spTgt spid="317449"/>
                                        </p:tgtEl>
                                        <p:attrNameLst>
                                          <p:attrName>ppt_x</p:attrName>
                                        </p:attrNameLst>
                                      </p:cBhvr>
                                      <p:tavLst>
                                        <p:tav tm="0">
                                          <p:val>
                                            <p:strVal val="#ppt_x"/>
                                          </p:val>
                                        </p:tav>
                                        <p:tav tm="100000">
                                          <p:val>
                                            <p:strVal val="#ppt_x"/>
                                          </p:val>
                                        </p:tav>
                                      </p:tavLst>
                                    </p:anim>
                                    <p:anim calcmode="lin" valueType="num">
                                      <p:cBhvr additive="base">
                                        <p:cTn id="45" dur="500" fill="hold"/>
                                        <p:tgtEl>
                                          <p:spTgt spid="31744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17448"/>
                                        </p:tgtEl>
                                        <p:attrNameLst>
                                          <p:attrName>style.visibility</p:attrName>
                                        </p:attrNameLst>
                                      </p:cBhvr>
                                      <p:to>
                                        <p:strVal val="visible"/>
                                      </p:to>
                                    </p:set>
                                    <p:anim calcmode="lin" valueType="num">
                                      <p:cBhvr additive="base">
                                        <p:cTn id="50" dur="500" fill="hold"/>
                                        <p:tgtEl>
                                          <p:spTgt spid="317448"/>
                                        </p:tgtEl>
                                        <p:attrNameLst>
                                          <p:attrName>ppt_x</p:attrName>
                                        </p:attrNameLst>
                                      </p:cBhvr>
                                      <p:tavLst>
                                        <p:tav tm="0">
                                          <p:val>
                                            <p:strVal val="#ppt_x"/>
                                          </p:val>
                                        </p:tav>
                                        <p:tav tm="100000">
                                          <p:val>
                                            <p:strVal val="#ppt_x"/>
                                          </p:val>
                                        </p:tav>
                                      </p:tavLst>
                                    </p:anim>
                                    <p:anim calcmode="lin" valueType="num">
                                      <p:cBhvr additive="base">
                                        <p:cTn id="51" dur="500" fill="hold"/>
                                        <p:tgtEl>
                                          <p:spTgt spid="3174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animBg="1"/>
      <p:bldP spid="317443" grpId="1" animBg="1"/>
      <p:bldP spid="317446" grpId="0"/>
      <p:bldP spid="317447" grpId="0" animBg="1"/>
      <p:bldP spid="317448" grpId="0"/>
      <p:bldP spid="317449" grpId="0" animBg="1"/>
      <p:bldP spid="3174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lstStyle/>
          <a:p>
            <a:pPr eaLnBrk="1" hangingPunct="1"/>
            <a:r>
              <a:rPr lang="en-US" smtClean="0">
                <a:solidFill>
                  <a:schemeClr val="accent2"/>
                </a:solidFill>
              </a:rPr>
              <a:t>LIPIDS</a:t>
            </a:r>
          </a:p>
        </p:txBody>
      </p:sp>
      <p:sp>
        <p:nvSpPr>
          <p:cNvPr id="35843" name="Rectangle 3"/>
          <p:cNvSpPr>
            <a:spLocks noGrp="1" noChangeArrowheads="1"/>
          </p:cNvSpPr>
          <p:nvPr>
            <p:ph type="body" idx="1"/>
          </p:nvPr>
        </p:nvSpPr>
        <p:spPr>
          <a:xfrm>
            <a:off x="457200" y="1143000"/>
            <a:ext cx="8229600" cy="762000"/>
          </a:xfrm>
        </p:spPr>
        <p:txBody>
          <a:bodyPr/>
          <a:lstStyle/>
          <a:p>
            <a:pPr algn="ctr" eaLnBrk="1" hangingPunct="1">
              <a:lnSpc>
                <a:spcPct val="80000"/>
              </a:lnSpc>
              <a:buFontTx/>
              <a:buNone/>
            </a:pPr>
            <a:r>
              <a:rPr lang="en-US" b="1" smtClean="0"/>
              <a:t>Major Food Sources of </a:t>
            </a:r>
            <a:r>
              <a:rPr lang="en-US" b="1" i="1" smtClean="0"/>
              <a:t>Trans</a:t>
            </a:r>
            <a:r>
              <a:rPr lang="en-US" b="1" smtClean="0"/>
              <a:t> Fat for American Adults</a:t>
            </a:r>
          </a:p>
        </p:txBody>
      </p:sp>
      <p:pic>
        <p:nvPicPr>
          <p:cNvPr id="35844" name="Picture 4" descr="Chart showing major food sources of trans fat for American adults."/>
          <p:cNvPicPr>
            <a:picLocks noChangeAspect="1" noChangeArrowheads="1"/>
          </p:cNvPicPr>
          <p:nvPr/>
        </p:nvPicPr>
        <p:blipFill>
          <a:blip r:embed="rId3"/>
          <a:srcRect/>
          <a:stretch>
            <a:fillRect/>
          </a:stretch>
        </p:blipFill>
        <p:spPr bwMode="auto">
          <a:xfrm>
            <a:off x="1066800" y="2089150"/>
            <a:ext cx="7239000" cy="476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7"/>
          <p:cNvSpPr txBox="1">
            <a:spLocks noChangeArrowheads="1"/>
          </p:cNvSpPr>
          <p:nvPr/>
        </p:nvSpPr>
        <p:spPr bwMode="auto">
          <a:xfrm>
            <a:off x="2743200" y="304800"/>
            <a:ext cx="3281363" cy="579438"/>
          </a:xfrm>
          <a:prstGeom prst="rect">
            <a:avLst/>
          </a:prstGeom>
          <a:noFill/>
          <a:ln w="9525">
            <a:noFill/>
            <a:miter lim="800000"/>
            <a:headEnd/>
            <a:tailEnd/>
          </a:ln>
        </p:spPr>
        <p:txBody>
          <a:bodyPr wrap="none">
            <a:spAutoFit/>
          </a:bodyPr>
          <a:lstStyle/>
          <a:p>
            <a:r>
              <a:rPr lang="en-US" sz="3200" b="1"/>
              <a:t>Tests for Lipids</a:t>
            </a:r>
          </a:p>
        </p:txBody>
      </p:sp>
      <p:pic>
        <p:nvPicPr>
          <p:cNvPr id="36867" name="Picture 8" descr="sudan III test for lipids"/>
          <p:cNvPicPr>
            <a:picLocks noChangeAspect="1" noChangeArrowheads="1"/>
          </p:cNvPicPr>
          <p:nvPr/>
        </p:nvPicPr>
        <p:blipFill>
          <a:blip r:embed="rId3"/>
          <a:srcRect/>
          <a:stretch>
            <a:fillRect/>
          </a:stretch>
        </p:blipFill>
        <p:spPr bwMode="auto">
          <a:xfrm>
            <a:off x="4800600" y="1524000"/>
            <a:ext cx="2438400" cy="1828800"/>
          </a:xfrm>
          <a:prstGeom prst="rect">
            <a:avLst/>
          </a:prstGeom>
          <a:noFill/>
          <a:ln w="9525">
            <a:noFill/>
            <a:miter lim="800000"/>
            <a:headEnd/>
            <a:tailEnd/>
          </a:ln>
        </p:spPr>
      </p:pic>
      <p:sp>
        <p:nvSpPr>
          <p:cNvPr id="36868" name="Text Box 9"/>
          <p:cNvSpPr txBox="1">
            <a:spLocks noChangeArrowheads="1"/>
          </p:cNvSpPr>
          <p:nvPr/>
        </p:nvSpPr>
        <p:spPr bwMode="auto">
          <a:xfrm>
            <a:off x="593725" y="946150"/>
            <a:ext cx="7934325" cy="641350"/>
          </a:xfrm>
          <a:prstGeom prst="rect">
            <a:avLst/>
          </a:prstGeom>
          <a:noFill/>
          <a:ln w="9525">
            <a:noFill/>
            <a:miter lim="800000"/>
            <a:headEnd/>
            <a:tailEnd/>
          </a:ln>
        </p:spPr>
        <p:txBody>
          <a:bodyPr wrap="none">
            <a:spAutoFit/>
          </a:bodyPr>
          <a:lstStyle/>
          <a:p>
            <a:r>
              <a:rPr lang="en-US" b="1"/>
              <a:t>Sudan III</a:t>
            </a:r>
            <a:r>
              <a:rPr lang="en-US"/>
              <a:t> is a chemical test for the presence of lipids.  If lipids are present,</a:t>
            </a:r>
          </a:p>
          <a:p>
            <a:r>
              <a:rPr lang="en-US"/>
              <a:t>this indicator will turn orange-pink.</a:t>
            </a:r>
          </a:p>
        </p:txBody>
      </p:sp>
      <p:sp>
        <p:nvSpPr>
          <p:cNvPr id="36869" name="Text Box 10"/>
          <p:cNvSpPr txBox="1">
            <a:spLocks noChangeArrowheads="1"/>
          </p:cNvSpPr>
          <p:nvPr/>
        </p:nvSpPr>
        <p:spPr bwMode="auto">
          <a:xfrm>
            <a:off x="5851525" y="1785938"/>
            <a:ext cx="433388" cy="457200"/>
          </a:xfrm>
          <a:prstGeom prst="rect">
            <a:avLst/>
          </a:prstGeom>
          <a:noFill/>
          <a:ln w="9525">
            <a:noFill/>
            <a:miter lim="800000"/>
            <a:headEnd/>
            <a:tailEnd/>
          </a:ln>
        </p:spPr>
        <p:txBody>
          <a:bodyPr wrap="none">
            <a:spAutoFit/>
          </a:bodyPr>
          <a:lstStyle/>
          <a:p>
            <a:r>
              <a:rPr lang="en-US" sz="2400" b="1"/>
              <a:t>+</a:t>
            </a:r>
          </a:p>
        </p:txBody>
      </p:sp>
      <p:pic>
        <p:nvPicPr>
          <p:cNvPr id="36870" name="Picture 11" descr="brown paper test for lipids"/>
          <p:cNvPicPr>
            <a:picLocks noChangeAspect="1" noChangeArrowheads="1"/>
          </p:cNvPicPr>
          <p:nvPr/>
        </p:nvPicPr>
        <p:blipFill>
          <a:blip r:embed="rId4"/>
          <a:srcRect/>
          <a:stretch>
            <a:fillRect/>
          </a:stretch>
        </p:blipFill>
        <p:spPr bwMode="auto">
          <a:xfrm>
            <a:off x="4724400" y="4419600"/>
            <a:ext cx="3124200" cy="2286000"/>
          </a:xfrm>
          <a:prstGeom prst="rect">
            <a:avLst/>
          </a:prstGeom>
          <a:noFill/>
          <a:ln w="9525">
            <a:noFill/>
            <a:miter lim="800000"/>
            <a:headEnd/>
            <a:tailEnd/>
          </a:ln>
        </p:spPr>
      </p:pic>
      <p:sp>
        <p:nvSpPr>
          <p:cNvPr id="36871" name="Text Box 12"/>
          <p:cNvSpPr txBox="1">
            <a:spLocks noChangeArrowheads="1"/>
          </p:cNvSpPr>
          <p:nvPr/>
        </p:nvSpPr>
        <p:spPr bwMode="auto">
          <a:xfrm>
            <a:off x="685800" y="3733800"/>
            <a:ext cx="7572375" cy="641350"/>
          </a:xfrm>
          <a:prstGeom prst="rect">
            <a:avLst/>
          </a:prstGeom>
          <a:noFill/>
          <a:ln w="9525">
            <a:noFill/>
            <a:miter lim="800000"/>
            <a:headEnd/>
            <a:tailEnd/>
          </a:ln>
        </p:spPr>
        <p:txBody>
          <a:bodyPr wrap="none">
            <a:spAutoFit/>
          </a:bodyPr>
          <a:lstStyle/>
          <a:p>
            <a:r>
              <a:rPr lang="en-US" b="1"/>
              <a:t>Brown paper</a:t>
            </a:r>
            <a:r>
              <a:rPr lang="en-US"/>
              <a:t> may also be used to test for the presence of lipids.  Lipids</a:t>
            </a:r>
          </a:p>
          <a:p>
            <a:r>
              <a:rPr lang="en-US"/>
              <a:t>soak into the paper, causing it to have a translucent appearance.  </a:t>
            </a:r>
          </a:p>
        </p:txBody>
      </p:sp>
      <p:sp>
        <p:nvSpPr>
          <p:cNvPr id="36872" name="Text Box 14"/>
          <p:cNvSpPr txBox="1">
            <a:spLocks noChangeArrowheads="1"/>
          </p:cNvSpPr>
          <p:nvPr/>
        </p:nvSpPr>
        <p:spPr bwMode="auto">
          <a:xfrm>
            <a:off x="5089525" y="4376738"/>
            <a:ext cx="2254250" cy="457200"/>
          </a:xfrm>
          <a:prstGeom prst="rect">
            <a:avLst/>
          </a:prstGeom>
          <a:noFill/>
          <a:ln w="9525">
            <a:noFill/>
            <a:miter lim="800000"/>
            <a:headEnd/>
            <a:tailEnd/>
          </a:ln>
        </p:spPr>
        <p:txBody>
          <a:bodyPr wrap="none">
            <a:spAutoFit/>
          </a:bodyPr>
          <a:lstStyle/>
          <a:p>
            <a:r>
              <a:rPr lang="en-US" sz="2400" b="1"/>
              <a:t>  +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37891"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789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789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789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869383" name="Group 7"/>
          <p:cNvGraphicFramePr>
            <a:graphicFrameLocks noGrp="1"/>
          </p:cNvGraphicFramePr>
          <p:nvPr/>
        </p:nvGraphicFramePr>
        <p:xfrm>
          <a:off x="304800" y="914400"/>
          <a:ext cx="8610600" cy="5514975"/>
        </p:xfrm>
        <a:graphic>
          <a:graphicData uri="http://schemas.openxmlformats.org/drawingml/2006/table">
            <a:tbl>
              <a:tblPr/>
              <a:tblGrid>
                <a:gridCol w="1419225"/>
                <a:gridCol w="1419225"/>
                <a:gridCol w="1419225"/>
                <a:gridCol w="1420813"/>
                <a:gridCol w="1419225"/>
                <a:gridCol w="1512887"/>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7939" name="Picture 51" descr="http://www.ilexikon.com/images/6/69/Glukose-Ring.png"/>
          <p:cNvPicPr>
            <a:picLocks noChangeAspect="1" noChangeArrowheads="1"/>
          </p:cNvPicPr>
          <p:nvPr/>
        </p:nvPicPr>
        <p:blipFill>
          <a:blip r:embed="rId3" r:link="rId4"/>
          <a:srcRect/>
          <a:stretch>
            <a:fillRect/>
          </a:stretch>
        </p:blipFill>
        <p:spPr bwMode="auto">
          <a:xfrm>
            <a:off x="1905000" y="1524000"/>
            <a:ext cx="1041400" cy="993775"/>
          </a:xfrm>
          <a:prstGeom prst="rect">
            <a:avLst/>
          </a:prstGeom>
          <a:noFill/>
          <a:ln w="9525">
            <a:noFill/>
            <a:miter lim="800000"/>
            <a:headEnd/>
            <a:tailEnd/>
          </a:ln>
        </p:spPr>
      </p:pic>
      <p:pic>
        <p:nvPicPr>
          <p:cNvPr id="37940"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971800"/>
            <a:ext cx="990600" cy="869950"/>
          </a:xfrm>
          <a:prstGeom prst="rect">
            <a:avLst/>
          </a:prstGeom>
          <a:solidFill>
            <a:schemeClr val="bg1"/>
          </a:solidFill>
          <a:ln w="9525">
            <a:noFill/>
            <a:miter lim="800000"/>
            <a:headEnd/>
            <a:tailEnd/>
          </a:ln>
        </p:spPr>
      </p:pic>
      <p:pic>
        <p:nvPicPr>
          <p:cNvPr id="37941" name="Picture 53" descr="Amino acid structure with R group down. [struct1.jpg]"/>
          <p:cNvPicPr>
            <a:picLocks noChangeAspect="1" noChangeArrowheads="1"/>
          </p:cNvPicPr>
          <p:nvPr/>
        </p:nvPicPr>
        <p:blipFill>
          <a:blip r:embed="rId7" r:link="rId8"/>
          <a:srcRect/>
          <a:stretch>
            <a:fillRect/>
          </a:stretch>
        </p:blipFill>
        <p:spPr bwMode="auto">
          <a:xfrm>
            <a:off x="1828800" y="4495800"/>
            <a:ext cx="1143000" cy="522288"/>
          </a:xfrm>
          <a:prstGeom prst="rect">
            <a:avLst/>
          </a:prstGeom>
          <a:noFill/>
          <a:ln w="9525">
            <a:noFill/>
            <a:miter lim="800000"/>
            <a:headEnd/>
            <a:tailEnd/>
          </a:ln>
        </p:spPr>
      </p:pic>
      <p:pic>
        <p:nvPicPr>
          <p:cNvPr id="37942"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791200"/>
            <a:ext cx="1074738" cy="601663"/>
          </a:xfrm>
          <a:prstGeom prst="rect">
            <a:avLst/>
          </a:prstGeom>
          <a:noFill/>
          <a:ln w="9525">
            <a:noFill/>
            <a:miter lim="800000"/>
            <a:headEnd/>
            <a:tailEnd/>
          </a:ln>
        </p:spPr>
      </p:pic>
      <p:sp>
        <p:nvSpPr>
          <p:cNvPr id="869431" name="Text Box 55"/>
          <p:cNvSpPr txBox="1">
            <a:spLocks noChangeArrowheads="1"/>
          </p:cNvSpPr>
          <p:nvPr/>
        </p:nvSpPr>
        <p:spPr bwMode="auto">
          <a:xfrm>
            <a:off x="3144838" y="2693988"/>
            <a:ext cx="1350962" cy="1155700"/>
          </a:xfrm>
          <a:prstGeom prst="rect">
            <a:avLst/>
          </a:prstGeom>
          <a:noFill/>
          <a:ln w="9525">
            <a:noFill/>
            <a:miter lim="800000"/>
            <a:headEnd/>
            <a:tailEnd/>
          </a:ln>
        </p:spPr>
        <p:txBody>
          <a:bodyPr wrap="none">
            <a:spAutoFit/>
          </a:bodyPr>
          <a:lstStyle/>
          <a:p>
            <a:pPr eaLnBrk="1" hangingPunct="1">
              <a:buFontTx/>
              <a:buChar char="•"/>
            </a:pPr>
            <a:r>
              <a:rPr lang="en-US" sz="1400">
                <a:latin typeface="Arial" charset="0"/>
              </a:rPr>
              <a:t>Cholesterol</a:t>
            </a:r>
          </a:p>
          <a:p>
            <a:pPr eaLnBrk="1" hangingPunct="1">
              <a:buFontTx/>
              <a:buChar char="•"/>
            </a:pPr>
            <a:r>
              <a:rPr lang="en-US" sz="1400">
                <a:latin typeface="Arial" charset="0"/>
              </a:rPr>
              <a:t>Phospholipids</a:t>
            </a:r>
          </a:p>
          <a:p>
            <a:pPr eaLnBrk="1" hangingPunct="1">
              <a:buFontTx/>
              <a:buChar char="•"/>
            </a:pPr>
            <a:r>
              <a:rPr lang="en-US" sz="1400">
                <a:latin typeface="Arial" charset="0"/>
              </a:rPr>
              <a:t>Fats:</a:t>
            </a:r>
          </a:p>
          <a:p>
            <a:pPr eaLnBrk="1" hangingPunct="1"/>
            <a:r>
              <a:rPr lang="en-US" sz="1400">
                <a:latin typeface="Arial" charset="0"/>
              </a:rPr>
              <a:t>    Saturated</a:t>
            </a:r>
          </a:p>
          <a:p>
            <a:pPr eaLnBrk="1" hangingPunct="1"/>
            <a:r>
              <a:rPr lang="en-US" sz="1400">
                <a:latin typeface="Arial" charset="0"/>
              </a:rPr>
              <a:t>    Unsaturated</a:t>
            </a:r>
          </a:p>
        </p:txBody>
      </p:sp>
      <p:sp>
        <p:nvSpPr>
          <p:cNvPr id="869432" name="Text Box 56"/>
          <p:cNvSpPr txBox="1">
            <a:spLocks noChangeArrowheads="1"/>
          </p:cNvSpPr>
          <p:nvPr/>
        </p:nvSpPr>
        <p:spPr bwMode="auto">
          <a:xfrm>
            <a:off x="4505325" y="2895600"/>
            <a:ext cx="1544638" cy="730250"/>
          </a:xfrm>
          <a:prstGeom prst="rect">
            <a:avLst/>
          </a:prstGeom>
          <a:noFill/>
          <a:ln w="9525">
            <a:noFill/>
            <a:miter lim="800000"/>
            <a:headEnd/>
            <a:tailEnd/>
          </a:ln>
        </p:spPr>
        <p:txBody>
          <a:bodyPr wrap="none">
            <a:spAutoFit/>
          </a:bodyPr>
          <a:lstStyle/>
          <a:p>
            <a:pPr eaLnBrk="1" hangingPunct="1"/>
            <a:r>
              <a:rPr lang="en-US" sz="1400">
                <a:latin typeface="Arial" charset="0"/>
              </a:rPr>
              <a:t>Stored energy</a:t>
            </a:r>
          </a:p>
          <a:p>
            <a:pPr eaLnBrk="1" hangingPunct="1"/>
            <a:r>
              <a:rPr lang="en-US" sz="1400">
                <a:latin typeface="Arial" charset="0"/>
              </a:rPr>
              <a:t>Insulation</a:t>
            </a:r>
          </a:p>
          <a:p>
            <a:pPr eaLnBrk="1" hangingPunct="1"/>
            <a:r>
              <a:rPr lang="en-US" sz="1400">
                <a:latin typeface="Arial" charset="0"/>
              </a:rPr>
              <a:t>Cell Components</a:t>
            </a:r>
          </a:p>
        </p:txBody>
      </p:sp>
      <p:sp>
        <p:nvSpPr>
          <p:cNvPr id="869433" name="Text Box 57"/>
          <p:cNvSpPr txBox="1">
            <a:spLocks noChangeArrowheads="1"/>
          </p:cNvSpPr>
          <p:nvPr/>
        </p:nvSpPr>
        <p:spPr bwMode="auto">
          <a:xfrm>
            <a:off x="6324600" y="2895600"/>
            <a:ext cx="727075" cy="730250"/>
          </a:xfrm>
          <a:prstGeom prst="rect">
            <a:avLst/>
          </a:prstGeom>
          <a:noFill/>
          <a:ln w="9525">
            <a:noFill/>
            <a:miter lim="800000"/>
            <a:headEnd/>
            <a:tailEnd/>
          </a:ln>
        </p:spPr>
        <p:txBody>
          <a:bodyPr wrap="none">
            <a:spAutoFit/>
          </a:bodyPr>
          <a:lstStyle/>
          <a:p>
            <a:pPr eaLnBrk="1" hangingPunct="1"/>
            <a:r>
              <a:rPr lang="en-US" sz="1400">
                <a:latin typeface="Arial" charset="0"/>
              </a:rPr>
              <a:t>Fats</a:t>
            </a:r>
          </a:p>
          <a:p>
            <a:pPr eaLnBrk="1" hangingPunct="1"/>
            <a:r>
              <a:rPr lang="en-US" sz="1400">
                <a:latin typeface="Arial" charset="0"/>
              </a:rPr>
              <a:t>Oils </a:t>
            </a:r>
          </a:p>
          <a:p>
            <a:pPr eaLnBrk="1" hangingPunct="1"/>
            <a:r>
              <a:rPr lang="en-US" sz="1400">
                <a:latin typeface="Arial" charset="0"/>
              </a:rPr>
              <a:t>Waxes</a:t>
            </a:r>
          </a:p>
        </p:txBody>
      </p:sp>
      <p:sp>
        <p:nvSpPr>
          <p:cNvPr id="869434" name="Text Box 58"/>
          <p:cNvSpPr txBox="1">
            <a:spLocks noChangeArrowheads="1"/>
          </p:cNvSpPr>
          <p:nvPr/>
        </p:nvSpPr>
        <p:spPr bwMode="auto">
          <a:xfrm>
            <a:off x="7527925" y="2895600"/>
            <a:ext cx="1189038" cy="517525"/>
          </a:xfrm>
          <a:prstGeom prst="rect">
            <a:avLst/>
          </a:prstGeom>
          <a:noFill/>
          <a:ln w="9525">
            <a:noFill/>
            <a:miter lim="800000"/>
            <a:headEnd/>
            <a:tailEnd/>
          </a:ln>
        </p:spPr>
        <p:txBody>
          <a:bodyPr wrap="none">
            <a:spAutoFit/>
          </a:bodyPr>
          <a:lstStyle/>
          <a:p>
            <a:pPr eaLnBrk="1" hangingPunct="1"/>
            <a:r>
              <a:rPr lang="en-US" sz="1400">
                <a:latin typeface="Arial" charset="0"/>
              </a:rPr>
              <a:t>Sudan III</a:t>
            </a:r>
          </a:p>
          <a:p>
            <a:pPr eaLnBrk="1" hangingPunct="1"/>
            <a:r>
              <a:rPr lang="en-US" sz="1400">
                <a:latin typeface="Arial" charset="0"/>
              </a:rPr>
              <a:t>Brown paper</a:t>
            </a:r>
          </a:p>
        </p:txBody>
      </p:sp>
      <p:sp>
        <p:nvSpPr>
          <p:cNvPr id="37947" name="Text Box 59"/>
          <p:cNvSpPr txBox="1">
            <a:spLocks noChangeArrowheads="1"/>
          </p:cNvSpPr>
          <p:nvPr/>
        </p:nvSpPr>
        <p:spPr bwMode="auto">
          <a:xfrm>
            <a:off x="1905000" y="2590800"/>
            <a:ext cx="1012825" cy="457200"/>
          </a:xfrm>
          <a:prstGeom prst="rect">
            <a:avLst/>
          </a:prstGeom>
          <a:noFill/>
          <a:ln w="9525">
            <a:noFill/>
            <a:miter lim="800000"/>
            <a:headEnd/>
            <a:tailEnd/>
          </a:ln>
        </p:spPr>
        <p:txBody>
          <a:bodyPr wrap="none">
            <a:spAutoFit/>
          </a:bodyPr>
          <a:lstStyle/>
          <a:p>
            <a:r>
              <a:rPr lang="en-US" sz="1200" b="1"/>
              <a:t>Glycerol +</a:t>
            </a:r>
          </a:p>
          <a:p>
            <a:r>
              <a:rPr lang="en-US" sz="1200" b="1"/>
              <a:t>Fatty acids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69431"/>
                                        </p:tgtEl>
                                        <p:attrNameLst>
                                          <p:attrName>style.visibility</p:attrName>
                                        </p:attrNameLst>
                                      </p:cBhvr>
                                      <p:to>
                                        <p:strVal val="visible"/>
                                      </p:to>
                                    </p:set>
                                    <p:anim calcmode="lin" valueType="num">
                                      <p:cBhvr>
                                        <p:cTn id="7" dur="1000" fill="hold"/>
                                        <p:tgtEl>
                                          <p:spTgt spid="869431"/>
                                        </p:tgtEl>
                                        <p:attrNameLst>
                                          <p:attrName>ppt_w</p:attrName>
                                        </p:attrNameLst>
                                      </p:cBhvr>
                                      <p:tavLst>
                                        <p:tav tm="0">
                                          <p:val>
                                            <p:strVal val="#ppt_w+.3"/>
                                          </p:val>
                                        </p:tav>
                                        <p:tav tm="100000">
                                          <p:val>
                                            <p:strVal val="#ppt_w"/>
                                          </p:val>
                                        </p:tav>
                                      </p:tavLst>
                                    </p:anim>
                                    <p:anim calcmode="lin" valueType="num">
                                      <p:cBhvr>
                                        <p:cTn id="8" dur="1000" fill="hold"/>
                                        <p:tgtEl>
                                          <p:spTgt spid="869431"/>
                                        </p:tgtEl>
                                        <p:attrNameLst>
                                          <p:attrName>ppt_h</p:attrName>
                                        </p:attrNameLst>
                                      </p:cBhvr>
                                      <p:tavLst>
                                        <p:tav tm="0">
                                          <p:val>
                                            <p:strVal val="#ppt_h"/>
                                          </p:val>
                                        </p:tav>
                                        <p:tav tm="100000">
                                          <p:val>
                                            <p:strVal val="#ppt_h"/>
                                          </p:val>
                                        </p:tav>
                                      </p:tavLst>
                                    </p:anim>
                                    <p:animEffect transition="in" filter="fade">
                                      <p:cBhvr>
                                        <p:cTn id="9" dur="1000"/>
                                        <p:tgtEl>
                                          <p:spTgt spid="86943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69432"/>
                                        </p:tgtEl>
                                        <p:attrNameLst>
                                          <p:attrName>style.visibility</p:attrName>
                                        </p:attrNameLst>
                                      </p:cBhvr>
                                      <p:to>
                                        <p:strVal val="visible"/>
                                      </p:to>
                                    </p:set>
                                    <p:anim calcmode="lin" valueType="num">
                                      <p:cBhvr>
                                        <p:cTn id="14" dur="1000" fill="hold"/>
                                        <p:tgtEl>
                                          <p:spTgt spid="869432"/>
                                        </p:tgtEl>
                                        <p:attrNameLst>
                                          <p:attrName>ppt_w</p:attrName>
                                        </p:attrNameLst>
                                      </p:cBhvr>
                                      <p:tavLst>
                                        <p:tav tm="0">
                                          <p:val>
                                            <p:strVal val="#ppt_w+.3"/>
                                          </p:val>
                                        </p:tav>
                                        <p:tav tm="100000">
                                          <p:val>
                                            <p:strVal val="#ppt_w"/>
                                          </p:val>
                                        </p:tav>
                                      </p:tavLst>
                                    </p:anim>
                                    <p:anim calcmode="lin" valueType="num">
                                      <p:cBhvr>
                                        <p:cTn id="15" dur="1000" fill="hold"/>
                                        <p:tgtEl>
                                          <p:spTgt spid="869432"/>
                                        </p:tgtEl>
                                        <p:attrNameLst>
                                          <p:attrName>ppt_h</p:attrName>
                                        </p:attrNameLst>
                                      </p:cBhvr>
                                      <p:tavLst>
                                        <p:tav tm="0">
                                          <p:val>
                                            <p:strVal val="#ppt_h"/>
                                          </p:val>
                                        </p:tav>
                                        <p:tav tm="100000">
                                          <p:val>
                                            <p:strVal val="#ppt_h"/>
                                          </p:val>
                                        </p:tav>
                                      </p:tavLst>
                                    </p:anim>
                                    <p:animEffect transition="in" filter="fade">
                                      <p:cBhvr>
                                        <p:cTn id="16" dur="1000"/>
                                        <p:tgtEl>
                                          <p:spTgt spid="86943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69433"/>
                                        </p:tgtEl>
                                        <p:attrNameLst>
                                          <p:attrName>style.visibility</p:attrName>
                                        </p:attrNameLst>
                                      </p:cBhvr>
                                      <p:to>
                                        <p:strVal val="visible"/>
                                      </p:to>
                                    </p:set>
                                    <p:anim calcmode="lin" valueType="num">
                                      <p:cBhvr>
                                        <p:cTn id="21" dur="1000" fill="hold"/>
                                        <p:tgtEl>
                                          <p:spTgt spid="869433"/>
                                        </p:tgtEl>
                                        <p:attrNameLst>
                                          <p:attrName>ppt_w</p:attrName>
                                        </p:attrNameLst>
                                      </p:cBhvr>
                                      <p:tavLst>
                                        <p:tav tm="0">
                                          <p:val>
                                            <p:strVal val="#ppt_w+.3"/>
                                          </p:val>
                                        </p:tav>
                                        <p:tav tm="100000">
                                          <p:val>
                                            <p:strVal val="#ppt_w"/>
                                          </p:val>
                                        </p:tav>
                                      </p:tavLst>
                                    </p:anim>
                                    <p:anim calcmode="lin" valueType="num">
                                      <p:cBhvr>
                                        <p:cTn id="22" dur="1000" fill="hold"/>
                                        <p:tgtEl>
                                          <p:spTgt spid="869433"/>
                                        </p:tgtEl>
                                        <p:attrNameLst>
                                          <p:attrName>ppt_h</p:attrName>
                                        </p:attrNameLst>
                                      </p:cBhvr>
                                      <p:tavLst>
                                        <p:tav tm="0">
                                          <p:val>
                                            <p:strVal val="#ppt_h"/>
                                          </p:val>
                                        </p:tav>
                                        <p:tav tm="100000">
                                          <p:val>
                                            <p:strVal val="#ppt_h"/>
                                          </p:val>
                                        </p:tav>
                                      </p:tavLst>
                                    </p:anim>
                                    <p:animEffect transition="in" filter="fade">
                                      <p:cBhvr>
                                        <p:cTn id="23" dur="1000"/>
                                        <p:tgtEl>
                                          <p:spTgt spid="869433"/>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69434"/>
                                        </p:tgtEl>
                                        <p:attrNameLst>
                                          <p:attrName>style.visibility</p:attrName>
                                        </p:attrNameLst>
                                      </p:cBhvr>
                                      <p:to>
                                        <p:strVal val="visible"/>
                                      </p:to>
                                    </p:set>
                                    <p:anim calcmode="lin" valueType="num">
                                      <p:cBhvr>
                                        <p:cTn id="28" dur="1000" fill="hold"/>
                                        <p:tgtEl>
                                          <p:spTgt spid="869434"/>
                                        </p:tgtEl>
                                        <p:attrNameLst>
                                          <p:attrName>ppt_w</p:attrName>
                                        </p:attrNameLst>
                                      </p:cBhvr>
                                      <p:tavLst>
                                        <p:tav tm="0">
                                          <p:val>
                                            <p:strVal val="#ppt_w+.3"/>
                                          </p:val>
                                        </p:tav>
                                        <p:tav tm="100000">
                                          <p:val>
                                            <p:strVal val="#ppt_w"/>
                                          </p:val>
                                        </p:tav>
                                      </p:tavLst>
                                    </p:anim>
                                    <p:anim calcmode="lin" valueType="num">
                                      <p:cBhvr>
                                        <p:cTn id="29" dur="1000" fill="hold"/>
                                        <p:tgtEl>
                                          <p:spTgt spid="869434"/>
                                        </p:tgtEl>
                                        <p:attrNameLst>
                                          <p:attrName>ppt_h</p:attrName>
                                        </p:attrNameLst>
                                      </p:cBhvr>
                                      <p:tavLst>
                                        <p:tav tm="0">
                                          <p:val>
                                            <p:strVal val="#ppt_h"/>
                                          </p:val>
                                        </p:tav>
                                        <p:tav tm="100000">
                                          <p:val>
                                            <p:strVal val="#ppt_h"/>
                                          </p:val>
                                        </p:tav>
                                      </p:tavLst>
                                    </p:anim>
                                    <p:animEffect transition="in" filter="fade">
                                      <p:cBhvr>
                                        <p:cTn id="30" dur="1000"/>
                                        <p:tgtEl>
                                          <p:spTgt spid="86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431" grpId="0"/>
      <p:bldP spid="869432" grpId="0"/>
      <p:bldP spid="869433" grpId="0"/>
      <p:bldP spid="8694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1600200" y="533400"/>
            <a:ext cx="5867400" cy="1143000"/>
          </a:xfrm>
          <a:noFill/>
          <a:ln w="139700" cmpd="tri">
            <a:solidFill>
              <a:srgbClr val="339933"/>
            </a:solidFill>
          </a:ln>
        </p:spPr>
        <p:txBody>
          <a:bodyPr/>
          <a:lstStyle/>
          <a:p>
            <a:pPr eaLnBrk="1" hangingPunct="1"/>
            <a:r>
              <a:rPr lang="en-US" smtClean="0">
                <a:solidFill>
                  <a:srgbClr val="339933"/>
                </a:solidFill>
              </a:rPr>
              <a:t>NUCLEIC ACIDS</a:t>
            </a:r>
          </a:p>
        </p:txBody>
      </p:sp>
      <p:pic>
        <p:nvPicPr>
          <p:cNvPr id="38915" name="Picture 3" descr="dna"/>
          <p:cNvPicPr>
            <a:picLocks noChangeAspect="1" noChangeArrowheads="1"/>
          </p:cNvPicPr>
          <p:nvPr/>
        </p:nvPicPr>
        <p:blipFill>
          <a:blip r:embed="rId3"/>
          <a:srcRect/>
          <a:stretch>
            <a:fillRect/>
          </a:stretch>
        </p:blipFill>
        <p:spPr bwMode="auto">
          <a:xfrm>
            <a:off x="3124200" y="2209800"/>
            <a:ext cx="2616200" cy="3933825"/>
          </a:xfrm>
          <a:prstGeom prst="rect">
            <a:avLst/>
          </a:prstGeom>
          <a:noFill/>
          <a:ln w="9525">
            <a:noFill/>
            <a:miter lim="800000"/>
            <a:headEnd/>
            <a:tailEnd/>
          </a:ln>
        </p:spPr>
      </p:pic>
      <p:sp>
        <p:nvSpPr>
          <p:cNvPr id="38916" name="WordArt 4"/>
          <p:cNvSpPr>
            <a:spLocks noChangeArrowheads="1" noChangeShapeType="1" noTextEdit="1"/>
          </p:cNvSpPr>
          <p:nvPr/>
        </p:nvSpPr>
        <p:spPr bwMode="auto">
          <a:xfrm>
            <a:off x="914400" y="3048000"/>
            <a:ext cx="1600200" cy="15906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DNA</a:t>
            </a:r>
          </a:p>
        </p:txBody>
      </p:sp>
      <p:sp>
        <p:nvSpPr>
          <p:cNvPr id="38917" name="WordArt 5" descr="Narrow vertical"/>
          <p:cNvSpPr>
            <a:spLocks noChangeArrowheads="1" noChangeShapeType="1" noTextEdit="1"/>
          </p:cNvSpPr>
          <p:nvPr/>
        </p:nvSpPr>
        <p:spPr bwMode="auto">
          <a:xfrm rot="821797">
            <a:off x="7010400" y="2743200"/>
            <a:ext cx="1219200" cy="1465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RNA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19200" y="274638"/>
            <a:ext cx="6324600" cy="1143000"/>
          </a:xfrm>
          <a:noFill/>
          <a:ln w="139700" cmpd="tri">
            <a:solidFill>
              <a:schemeClr val="tx1"/>
            </a:solidFill>
          </a:ln>
        </p:spPr>
        <p:txBody>
          <a:bodyPr/>
          <a:lstStyle/>
          <a:p>
            <a:pPr eaLnBrk="1" hangingPunct="1"/>
            <a:r>
              <a:rPr lang="en-US" smtClean="0"/>
              <a:t>NUCLEIC ACIDS</a:t>
            </a:r>
          </a:p>
        </p:txBody>
      </p:sp>
      <p:sp>
        <p:nvSpPr>
          <p:cNvPr id="325635" name="Text Box 3"/>
          <p:cNvSpPr txBox="1">
            <a:spLocks noChangeArrowheads="1"/>
          </p:cNvSpPr>
          <p:nvPr/>
        </p:nvSpPr>
        <p:spPr bwMode="auto">
          <a:xfrm>
            <a:off x="609600" y="1600200"/>
            <a:ext cx="8153400" cy="2041525"/>
          </a:xfrm>
          <a:prstGeom prst="rect">
            <a:avLst/>
          </a:prstGeom>
          <a:noFill/>
          <a:ln w="9525">
            <a:noFill/>
            <a:miter lim="800000"/>
            <a:headEnd/>
            <a:tailEnd/>
          </a:ln>
        </p:spPr>
        <p:txBody>
          <a:bodyPr>
            <a:spAutoFit/>
          </a:bodyPr>
          <a:lstStyle/>
          <a:p>
            <a:pPr algn="ctr" eaLnBrk="1" hangingPunct="1">
              <a:spcBef>
                <a:spcPct val="50000"/>
              </a:spcBef>
            </a:pPr>
            <a:r>
              <a:rPr lang="en-US" sz="3200"/>
              <a:t>Nucleic acids are the only macromolecules with the unique ability to </a:t>
            </a:r>
            <a:r>
              <a:rPr lang="en-US" sz="3200" b="1">
                <a:solidFill>
                  <a:srgbClr val="FF0066"/>
                </a:solidFill>
              </a:rPr>
              <a:t>REPRODUCE </a:t>
            </a:r>
            <a:r>
              <a:rPr lang="en-US" sz="3200"/>
              <a:t>themselves and carry the code that directs all of the cell’s activities. </a:t>
            </a:r>
          </a:p>
        </p:txBody>
      </p:sp>
      <p:pic>
        <p:nvPicPr>
          <p:cNvPr id="39940" name="Picture 4" descr="MCj03707440000[1]"/>
          <p:cNvPicPr>
            <a:picLocks noChangeAspect="1" noChangeArrowheads="1"/>
          </p:cNvPicPr>
          <p:nvPr/>
        </p:nvPicPr>
        <p:blipFill>
          <a:blip r:embed="rId3"/>
          <a:srcRect/>
          <a:stretch>
            <a:fillRect/>
          </a:stretch>
        </p:blipFill>
        <p:spPr bwMode="auto">
          <a:xfrm>
            <a:off x="2528888" y="3733800"/>
            <a:ext cx="1662112" cy="2730500"/>
          </a:xfrm>
          <a:prstGeom prst="rect">
            <a:avLst/>
          </a:prstGeom>
          <a:noFill/>
          <a:ln w="9525">
            <a:noFill/>
            <a:miter lim="800000"/>
            <a:headEnd/>
            <a:tailEnd/>
          </a:ln>
        </p:spPr>
      </p:pic>
      <p:pic>
        <p:nvPicPr>
          <p:cNvPr id="325637" name="Picture 5" descr="MCj03707440000[1]"/>
          <p:cNvPicPr>
            <a:picLocks noChangeAspect="1" noChangeArrowheads="1"/>
          </p:cNvPicPr>
          <p:nvPr/>
        </p:nvPicPr>
        <p:blipFill>
          <a:blip r:embed="rId3"/>
          <a:srcRect/>
          <a:stretch>
            <a:fillRect/>
          </a:stretch>
        </p:blipFill>
        <p:spPr bwMode="auto">
          <a:xfrm>
            <a:off x="2528888" y="3733800"/>
            <a:ext cx="1662112" cy="273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5635"/>
                                        </p:tgtEl>
                                        <p:attrNameLst>
                                          <p:attrName>style.visibility</p:attrName>
                                        </p:attrNameLst>
                                      </p:cBhvr>
                                      <p:to>
                                        <p:strVal val="visible"/>
                                      </p:to>
                                    </p:set>
                                    <p:animEffect transition="in" filter="blinds(horizontal)">
                                      <p:cBhvr>
                                        <p:cTn id="7" dur="500"/>
                                        <p:tgtEl>
                                          <p:spTgt spid="32563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repeatCount="4000" accel="50000" decel="50000" autoRev="1" fill="hold" nodeType="clickEffect">
                                  <p:stCondLst>
                                    <p:cond delay="0"/>
                                  </p:stCondLst>
                                  <p:childTnLst>
                                    <p:animMotion origin="layout" path="M 0 0  L 0.25 0  E" pathEditMode="relative" ptsTypes="">
                                      <p:cBhvr>
                                        <p:cTn id="11" dur="2000" fill="hold"/>
                                        <p:tgtEl>
                                          <p:spTgt spid="3256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body" idx="1"/>
          </p:nvPr>
        </p:nvSpPr>
        <p:spPr>
          <a:xfrm>
            <a:off x="457200" y="1828800"/>
            <a:ext cx="8229600" cy="1219200"/>
          </a:xfrm>
        </p:spPr>
        <p:txBody>
          <a:bodyPr/>
          <a:lstStyle/>
          <a:p>
            <a:pPr algn="ctr" eaLnBrk="1" hangingPunct="1">
              <a:buFontTx/>
              <a:buNone/>
            </a:pPr>
            <a:r>
              <a:rPr lang="en-US" smtClean="0">
                <a:latin typeface="Tahoma" pitchFamily="34" charset="0"/>
              </a:rPr>
              <a:t>The subunits (monomers, building blocks) of nucleic acids are called</a:t>
            </a:r>
          </a:p>
        </p:txBody>
      </p:sp>
      <p:sp>
        <p:nvSpPr>
          <p:cNvPr id="40963" name="Rectangle 3"/>
          <p:cNvSpPr>
            <a:spLocks noGrp="1" noChangeArrowheads="1"/>
          </p:cNvSpPr>
          <p:nvPr>
            <p:ph type="title"/>
          </p:nvPr>
        </p:nvSpPr>
        <p:spPr>
          <a:noFill/>
          <a:ln w="139700" cmpd="tri">
            <a:solidFill>
              <a:schemeClr val="tx1"/>
            </a:solidFill>
          </a:ln>
        </p:spPr>
        <p:txBody>
          <a:bodyPr/>
          <a:lstStyle/>
          <a:p>
            <a:pPr eaLnBrk="1" hangingPunct="1"/>
            <a:r>
              <a:rPr lang="en-US" smtClean="0">
                <a:latin typeface="Tahoma" pitchFamily="34" charset="0"/>
              </a:rPr>
              <a:t>NUCLEIC ACIDS</a:t>
            </a:r>
          </a:p>
        </p:txBody>
      </p:sp>
      <p:sp>
        <p:nvSpPr>
          <p:cNvPr id="327684" name="Text Box 4"/>
          <p:cNvSpPr txBox="1">
            <a:spLocks noChangeArrowheads="1"/>
          </p:cNvSpPr>
          <p:nvPr/>
        </p:nvSpPr>
        <p:spPr bwMode="auto">
          <a:xfrm>
            <a:off x="1676400" y="2819400"/>
            <a:ext cx="5638800" cy="701675"/>
          </a:xfrm>
          <a:prstGeom prst="rect">
            <a:avLst/>
          </a:prstGeom>
          <a:noFill/>
          <a:ln w="9525">
            <a:noFill/>
            <a:miter lim="800000"/>
            <a:headEnd/>
            <a:tailEnd/>
          </a:ln>
        </p:spPr>
        <p:txBody>
          <a:bodyPr>
            <a:spAutoFit/>
          </a:bodyPr>
          <a:lstStyle/>
          <a:p>
            <a:pPr algn="ctr" eaLnBrk="1" hangingPunct="1">
              <a:spcBef>
                <a:spcPct val="50000"/>
              </a:spcBef>
            </a:pPr>
            <a:r>
              <a:rPr lang="en-US" sz="4000">
                <a:solidFill>
                  <a:srgbClr val="0066FF"/>
                </a:solidFill>
                <a:latin typeface="Britannic Bold" pitchFamily="34" charset="0"/>
              </a:rPr>
              <a:t>NUCLEOTIDES.</a:t>
            </a:r>
          </a:p>
        </p:txBody>
      </p:sp>
      <p:pic>
        <p:nvPicPr>
          <p:cNvPr id="327685" name="Picture 5" descr="nucleotides"/>
          <p:cNvPicPr>
            <a:picLocks noChangeAspect="1" noChangeArrowheads="1"/>
          </p:cNvPicPr>
          <p:nvPr/>
        </p:nvPicPr>
        <p:blipFill>
          <a:blip r:embed="rId3"/>
          <a:srcRect/>
          <a:stretch>
            <a:fillRect/>
          </a:stretch>
        </p:blipFill>
        <p:spPr bwMode="auto">
          <a:xfrm>
            <a:off x="2057400" y="3733800"/>
            <a:ext cx="4648200" cy="2674938"/>
          </a:xfrm>
          <a:prstGeom prst="rect">
            <a:avLst/>
          </a:prstGeom>
          <a:noFill/>
          <a:ln w="9525">
            <a:noFill/>
            <a:miter lim="800000"/>
            <a:headEnd/>
            <a:tailEnd/>
          </a:ln>
        </p:spPr>
      </p:pic>
      <p:sp>
        <p:nvSpPr>
          <p:cNvPr id="327686" name="Text Box 6"/>
          <p:cNvSpPr txBox="1">
            <a:spLocks noChangeArrowheads="1"/>
          </p:cNvSpPr>
          <p:nvPr/>
        </p:nvSpPr>
        <p:spPr bwMode="auto">
          <a:xfrm>
            <a:off x="685800" y="3657600"/>
            <a:ext cx="1981200" cy="396875"/>
          </a:xfrm>
          <a:prstGeom prst="rect">
            <a:avLst/>
          </a:prstGeom>
          <a:noFill/>
          <a:ln w="9525">
            <a:noFill/>
            <a:miter lim="800000"/>
            <a:headEnd/>
            <a:tailEnd/>
          </a:ln>
        </p:spPr>
        <p:txBody>
          <a:bodyPr>
            <a:spAutoFit/>
          </a:bodyPr>
          <a:lstStyle/>
          <a:p>
            <a:pPr algn="ctr" eaLnBrk="1" hangingPunct="1">
              <a:spcBef>
                <a:spcPct val="50000"/>
              </a:spcBef>
            </a:pPr>
            <a:r>
              <a:rPr lang="en-US" sz="2000" b="1">
                <a:solidFill>
                  <a:srgbClr val="339933"/>
                </a:solidFill>
                <a:latin typeface="Arial" charset="0"/>
              </a:rPr>
              <a:t>nitrogen base</a:t>
            </a:r>
          </a:p>
        </p:txBody>
      </p:sp>
      <p:sp>
        <p:nvSpPr>
          <p:cNvPr id="327687" name="Text Box 7"/>
          <p:cNvSpPr txBox="1">
            <a:spLocks noChangeArrowheads="1"/>
          </p:cNvSpPr>
          <p:nvPr/>
        </p:nvSpPr>
        <p:spPr bwMode="auto">
          <a:xfrm>
            <a:off x="0" y="4648200"/>
            <a:ext cx="1676400" cy="396875"/>
          </a:xfrm>
          <a:prstGeom prst="rect">
            <a:avLst/>
          </a:prstGeom>
          <a:noFill/>
          <a:ln w="9525">
            <a:noFill/>
            <a:miter lim="800000"/>
            <a:headEnd/>
            <a:tailEnd/>
          </a:ln>
        </p:spPr>
        <p:txBody>
          <a:bodyPr>
            <a:spAutoFit/>
          </a:bodyPr>
          <a:lstStyle/>
          <a:p>
            <a:pPr algn="ctr" eaLnBrk="1" hangingPunct="1">
              <a:spcBef>
                <a:spcPct val="50000"/>
              </a:spcBef>
            </a:pPr>
            <a:r>
              <a:rPr lang="en-US" sz="2000" b="1">
                <a:solidFill>
                  <a:srgbClr val="6666FF"/>
                </a:solidFill>
                <a:latin typeface="Arial" charset="0"/>
              </a:rPr>
              <a:t>phosphate</a:t>
            </a:r>
          </a:p>
        </p:txBody>
      </p:sp>
      <p:sp>
        <p:nvSpPr>
          <p:cNvPr id="327688" name="Text Box 8"/>
          <p:cNvSpPr txBox="1">
            <a:spLocks noChangeArrowheads="1"/>
          </p:cNvSpPr>
          <p:nvPr/>
        </p:nvSpPr>
        <p:spPr bwMode="auto">
          <a:xfrm>
            <a:off x="228600" y="5638800"/>
            <a:ext cx="1752600" cy="1068388"/>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latin typeface="Arial" charset="0"/>
              </a:rPr>
              <a:t>sugar</a:t>
            </a:r>
          </a:p>
          <a:p>
            <a:pPr algn="ctr" eaLnBrk="1" hangingPunct="1">
              <a:spcBef>
                <a:spcPct val="50000"/>
              </a:spcBef>
            </a:pPr>
            <a:r>
              <a:rPr lang="en-US" sz="1600" b="1">
                <a:solidFill>
                  <a:srgbClr val="FF0000"/>
                </a:solidFill>
                <a:latin typeface="Arial" charset="0"/>
              </a:rPr>
              <a:t>(Pentose- 5 Carbon)</a:t>
            </a:r>
          </a:p>
        </p:txBody>
      </p:sp>
      <p:sp>
        <p:nvSpPr>
          <p:cNvPr id="327689" name="Line 9"/>
          <p:cNvSpPr>
            <a:spLocks noChangeShapeType="1"/>
          </p:cNvSpPr>
          <p:nvPr/>
        </p:nvSpPr>
        <p:spPr bwMode="auto">
          <a:xfrm flipV="1">
            <a:off x="1600200" y="5486400"/>
            <a:ext cx="1371600" cy="304800"/>
          </a:xfrm>
          <a:prstGeom prst="line">
            <a:avLst/>
          </a:prstGeom>
          <a:noFill/>
          <a:ln w="9525">
            <a:solidFill>
              <a:schemeClr val="tx1"/>
            </a:solidFill>
            <a:round/>
            <a:headEnd/>
            <a:tailEnd type="triangle" w="med" len="med"/>
          </a:ln>
        </p:spPr>
        <p:txBody>
          <a:bodyPr/>
          <a:lstStyle/>
          <a:p>
            <a:endParaRPr lang="en-US"/>
          </a:p>
        </p:txBody>
      </p:sp>
      <p:sp>
        <p:nvSpPr>
          <p:cNvPr id="327690" name="Line 10"/>
          <p:cNvSpPr>
            <a:spLocks noChangeShapeType="1"/>
          </p:cNvSpPr>
          <p:nvPr/>
        </p:nvSpPr>
        <p:spPr bwMode="auto">
          <a:xfrm>
            <a:off x="1600200" y="4800600"/>
            <a:ext cx="304800" cy="0"/>
          </a:xfrm>
          <a:prstGeom prst="line">
            <a:avLst/>
          </a:prstGeom>
          <a:noFill/>
          <a:ln w="9525">
            <a:solidFill>
              <a:schemeClr val="tx1"/>
            </a:solidFill>
            <a:round/>
            <a:headEnd/>
            <a:tailEnd type="triangle" w="med" len="med"/>
          </a:ln>
        </p:spPr>
        <p:txBody>
          <a:bodyPr/>
          <a:lstStyle/>
          <a:p>
            <a:endParaRPr lang="en-US"/>
          </a:p>
        </p:txBody>
      </p:sp>
      <p:sp>
        <p:nvSpPr>
          <p:cNvPr id="327691" name="Line 11"/>
          <p:cNvSpPr>
            <a:spLocks noChangeShapeType="1"/>
          </p:cNvSpPr>
          <p:nvPr/>
        </p:nvSpPr>
        <p:spPr bwMode="auto">
          <a:xfrm>
            <a:off x="2590800" y="3962400"/>
            <a:ext cx="762000" cy="228600"/>
          </a:xfrm>
          <a:prstGeom prst="line">
            <a:avLst/>
          </a:prstGeom>
          <a:noFill/>
          <a:ln w="9525">
            <a:solidFill>
              <a:schemeClr val="tx1"/>
            </a:solidFill>
            <a:round/>
            <a:headEnd/>
            <a:tailEnd type="triangle" w="med" len="med"/>
          </a:ln>
        </p:spPr>
        <p:txBody>
          <a:bodyPr/>
          <a:lstStyle/>
          <a:p>
            <a:endParaRPr lang="en-US"/>
          </a:p>
        </p:txBody>
      </p:sp>
      <p:sp>
        <p:nvSpPr>
          <p:cNvPr id="327692" name="Oval 12"/>
          <p:cNvSpPr>
            <a:spLocks noChangeArrowheads="1"/>
          </p:cNvSpPr>
          <p:nvPr/>
        </p:nvSpPr>
        <p:spPr bwMode="auto">
          <a:xfrm>
            <a:off x="2743200" y="4800600"/>
            <a:ext cx="1676400" cy="1295400"/>
          </a:xfrm>
          <a:prstGeom prst="ellipse">
            <a:avLst/>
          </a:prstGeom>
          <a:noFill/>
          <a:ln w="76200">
            <a:solidFill>
              <a:srgbClr val="FF0000"/>
            </a:solidFill>
            <a:round/>
            <a:headEnd/>
            <a:tailEnd/>
          </a:ln>
        </p:spPr>
        <p:txBody>
          <a:bodyPr wrap="none" anchor="ctr"/>
          <a:lstStyle/>
          <a:p>
            <a:endParaRPr lang="en-US"/>
          </a:p>
        </p:txBody>
      </p:sp>
      <p:sp>
        <p:nvSpPr>
          <p:cNvPr id="327693" name="Oval 13"/>
          <p:cNvSpPr>
            <a:spLocks noChangeArrowheads="1"/>
          </p:cNvSpPr>
          <p:nvPr/>
        </p:nvSpPr>
        <p:spPr bwMode="auto">
          <a:xfrm>
            <a:off x="1981200" y="4419600"/>
            <a:ext cx="990600" cy="1066800"/>
          </a:xfrm>
          <a:prstGeom prst="ellipse">
            <a:avLst/>
          </a:prstGeom>
          <a:noFill/>
          <a:ln w="76200">
            <a:solidFill>
              <a:srgbClr val="0000FF"/>
            </a:solidFill>
            <a:round/>
            <a:headEnd/>
            <a:tailEnd/>
          </a:ln>
        </p:spPr>
        <p:txBody>
          <a:bodyPr wrap="none" anchor="ctr"/>
          <a:lstStyle/>
          <a:p>
            <a:endParaRPr lang="en-US"/>
          </a:p>
        </p:txBody>
      </p:sp>
      <p:sp>
        <p:nvSpPr>
          <p:cNvPr id="327694" name="Oval 14"/>
          <p:cNvSpPr>
            <a:spLocks noChangeArrowheads="1"/>
          </p:cNvSpPr>
          <p:nvPr/>
        </p:nvSpPr>
        <p:spPr bwMode="auto">
          <a:xfrm>
            <a:off x="2971800" y="3657600"/>
            <a:ext cx="1600200" cy="1143000"/>
          </a:xfrm>
          <a:prstGeom prst="ellipse">
            <a:avLst/>
          </a:prstGeom>
          <a:noFill/>
          <a:ln w="76200">
            <a:solidFill>
              <a:srgbClr val="00CC66"/>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diamond(in)">
                                      <p:cBhvr>
                                        <p:cTn id="7" dur="2000"/>
                                        <p:tgtEl>
                                          <p:spTgt spid="327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684"/>
                                        </p:tgtEl>
                                        <p:attrNameLst>
                                          <p:attrName>style.visibility</p:attrName>
                                        </p:attrNameLst>
                                      </p:cBhvr>
                                      <p:to>
                                        <p:strVal val="visible"/>
                                      </p:to>
                                    </p:set>
                                    <p:anim calcmode="lin" valueType="num">
                                      <p:cBhvr additive="base">
                                        <p:cTn id="12" dur="500" fill="hold"/>
                                        <p:tgtEl>
                                          <p:spTgt spid="327684"/>
                                        </p:tgtEl>
                                        <p:attrNameLst>
                                          <p:attrName>ppt_x</p:attrName>
                                        </p:attrNameLst>
                                      </p:cBhvr>
                                      <p:tavLst>
                                        <p:tav tm="0">
                                          <p:val>
                                            <p:strVal val="#ppt_x"/>
                                          </p:val>
                                        </p:tav>
                                        <p:tav tm="100000">
                                          <p:val>
                                            <p:strVal val="#ppt_x"/>
                                          </p:val>
                                        </p:tav>
                                      </p:tavLst>
                                    </p:anim>
                                    <p:anim calcmode="lin" valueType="num">
                                      <p:cBhvr additive="base">
                                        <p:cTn id="13" dur="500" fill="hold"/>
                                        <p:tgtEl>
                                          <p:spTgt spid="32768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27685"/>
                                        </p:tgtEl>
                                        <p:attrNameLst>
                                          <p:attrName>style.visibility</p:attrName>
                                        </p:attrNameLst>
                                      </p:cBhvr>
                                      <p:to>
                                        <p:strVal val="visible"/>
                                      </p:to>
                                    </p:set>
                                    <p:animEffect transition="in" filter="wheel(4)">
                                      <p:cBhvr>
                                        <p:cTn id="18" dur="2000"/>
                                        <p:tgtEl>
                                          <p:spTgt spid="32768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27692"/>
                                        </p:tgtEl>
                                        <p:attrNameLst>
                                          <p:attrName>style.visibility</p:attrName>
                                        </p:attrNameLst>
                                      </p:cBhvr>
                                      <p:to>
                                        <p:strVal val="visible"/>
                                      </p:to>
                                    </p:set>
                                    <p:animEffect transition="in" filter="wipe(down)">
                                      <p:cBhvr>
                                        <p:cTn id="23" dur="500"/>
                                        <p:tgtEl>
                                          <p:spTgt spid="32769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27689"/>
                                        </p:tgtEl>
                                        <p:attrNameLst>
                                          <p:attrName>style.visibility</p:attrName>
                                        </p:attrNameLst>
                                      </p:cBhvr>
                                      <p:to>
                                        <p:strVal val="visible"/>
                                      </p:to>
                                    </p:set>
                                    <p:anim calcmode="lin" valueType="num">
                                      <p:cBhvr additive="base">
                                        <p:cTn id="28" dur="500" fill="hold"/>
                                        <p:tgtEl>
                                          <p:spTgt spid="327689"/>
                                        </p:tgtEl>
                                        <p:attrNameLst>
                                          <p:attrName>ppt_x</p:attrName>
                                        </p:attrNameLst>
                                      </p:cBhvr>
                                      <p:tavLst>
                                        <p:tav tm="0">
                                          <p:val>
                                            <p:strVal val="#ppt_x"/>
                                          </p:val>
                                        </p:tav>
                                        <p:tav tm="100000">
                                          <p:val>
                                            <p:strVal val="#ppt_x"/>
                                          </p:val>
                                        </p:tav>
                                      </p:tavLst>
                                    </p:anim>
                                    <p:anim calcmode="lin" valueType="num">
                                      <p:cBhvr additive="base">
                                        <p:cTn id="29" dur="500" fill="hold"/>
                                        <p:tgtEl>
                                          <p:spTgt spid="32768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7688"/>
                                        </p:tgtEl>
                                        <p:attrNameLst>
                                          <p:attrName>style.visibility</p:attrName>
                                        </p:attrNameLst>
                                      </p:cBhvr>
                                      <p:to>
                                        <p:strVal val="visible"/>
                                      </p:to>
                                    </p:set>
                                    <p:anim calcmode="lin" valueType="num">
                                      <p:cBhvr additive="base">
                                        <p:cTn id="34" dur="500" fill="hold"/>
                                        <p:tgtEl>
                                          <p:spTgt spid="327688"/>
                                        </p:tgtEl>
                                        <p:attrNameLst>
                                          <p:attrName>ppt_x</p:attrName>
                                        </p:attrNameLst>
                                      </p:cBhvr>
                                      <p:tavLst>
                                        <p:tav tm="0">
                                          <p:val>
                                            <p:strVal val="#ppt_x"/>
                                          </p:val>
                                        </p:tav>
                                        <p:tav tm="100000">
                                          <p:val>
                                            <p:strVal val="#ppt_x"/>
                                          </p:val>
                                        </p:tav>
                                      </p:tavLst>
                                    </p:anim>
                                    <p:anim calcmode="lin" valueType="num">
                                      <p:cBhvr additive="base">
                                        <p:cTn id="35" dur="500" fill="hold"/>
                                        <p:tgtEl>
                                          <p:spTgt spid="32768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7693"/>
                                        </p:tgtEl>
                                        <p:attrNameLst>
                                          <p:attrName>style.visibility</p:attrName>
                                        </p:attrNameLst>
                                      </p:cBhvr>
                                      <p:to>
                                        <p:strVal val="visible"/>
                                      </p:to>
                                    </p:set>
                                    <p:animEffect transition="in" filter="wipe(down)">
                                      <p:cBhvr>
                                        <p:cTn id="40" dur="500"/>
                                        <p:tgtEl>
                                          <p:spTgt spid="32769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7690"/>
                                        </p:tgtEl>
                                        <p:attrNameLst>
                                          <p:attrName>style.visibility</p:attrName>
                                        </p:attrNameLst>
                                      </p:cBhvr>
                                      <p:to>
                                        <p:strVal val="visible"/>
                                      </p:to>
                                    </p:set>
                                    <p:anim calcmode="lin" valueType="num">
                                      <p:cBhvr additive="base">
                                        <p:cTn id="45" dur="500" fill="hold"/>
                                        <p:tgtEl>
                                          <p:spTgt spid="327690"/>
                                        </p:tgtEl>
                                        <p:attrNameLst>
                                          <p:attrName>ppt_x</p:attrName>
                                        </p:attrNameLst>
                                      </p:cBhvr>
                                      <p:tavLst>
                                        <p:tav tm="0">
                                          <p:val>
                                            <p:strVal val="#ppt_x"/>
                                          </p:val>
                                        </p:tav>
                                        <p:tav tm="100000">
                                          <p:val>
                                            <p:strVal val="#ppt_x"/>
                                          </p:val>
                                        </p:tav>
                                      </p:tavLst>
                                    </p:anim>
                                    <p:anim calcmode="lin" valueType="num">
                                      <p:cBhvr additive="base">
                                        <p:cTn id="46" dur="500" fill="hold"/>
                                        <p:tgtEl>
                                          <p:spTgt spid="32769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27687"/>
                                        </p:tgtEl>
                                        <p:attrNameLst>
                                          <p:attrName>style.visibility</p:attrName>
                                        </p:attrNameLst>
                                      </p:cBhvr>
                                      <p:to>
                                        <p:strVal val="visible"/>
                                      </p:to>
                                    </p:set>
                                    <p:anim calcmode="lin" valueType="num">
                                      <p:cBhvr additive="base">
                                        <p:cTn id="51" dur="500" fill="hold"/>
                                        <p:tgtEl>
                                          <p:spTgt spid="327687"/>
                                        </p:tgtEl>
                                        <p:attrNameLst>
                                          <p:attrName>ppt_x</p:attrName>
                                        </p:attrNameLst>
                                      </p:cBhvr>
                                      <p:tavLst>
                                        <p:tav tm="0">
                                          <p:val>
                                            <p:strVal val="#ppt_x"/>
                                          </p:val>
                                        </p:tav>
                                        <p:tav tm="100000">
                                          <p:val>
                                            <p:strVal val="#ppt_x"/>
                                          </p:val>
                                        </p:tav>
                                      </p:tavLst>
                                    </p:anim>
                                    <p:anim calcmode="lin" valueType="num">
                                      <p:cBhvr additive="base">
                                        <p:cTn id="52" dur="500" fill="hold"/>
                                        <p:tgtEl>
                                          <p:spTgt spid="32768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7694"/>
                                        </p:tgtEl>
                                        <p:attrNameLst>
                                          <p:attrName>style.visibility</p:attrName>
                                        </p:attrNameLst>
                                      </p:cBhvr>
                                      <p:to>
                                        <p:strVal val="visible"/>
                                      </p:to>
                                    </p:set>
                                    <p:animEffect transition="in" filter="wipe(down)">
                                      <p:cBhvr>
                                        <p:cTn id="57" dur="500"/>
                                        <p:tgtEl>
                                          <p:spTgt spid="32769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27691"/>
                                        </p:tgtEl>
                                        <p:attrNameLst>
                                          <p:attrName>style.visibility</p:attrName>
                                        </p:attrNameLst>
                                      </p:cBhvr>
                                      <p:to>
                                        <p:strVal val="visible"/>
                                      </p:to>
                                    </p:set>
                                    <p:anim calcmode="lin" valueType="num">
                                      <p:cBhvr additive="base">
                                        <p:cTn id="62" dur="500" fill="hold"/>
                                        <p:tgtEl>
                                          <p:spTgt spid="327691"/>
                                        </p:tgtEl>
                                        <p:attrNameLst>
                                          <p:attrName>ppt_x</p:attrName>
                                        </p:attrNameLst>
                                      </p:cBhvr>
                                      <p:tavLst>
                                        <p:tav tm="0">
                                          <p:val>
                                            <p:strVal val="#ppt_x"/>
                                          </p:val>
                                        </p:tav>
                                        <p:tav tm="100000">
                                          <p:val>
                                            <p:strVal val="#ppt_x"/>
                                          </p:val>
                                        </p:tav>
                                      </p:tavLst>
                                    </p:anim>
                                    <p:anim calcmode="lin" valueType="num">
                                      <p:cBhvr additive="base">
                                        <p:cTn id="63" dur="500" fill="hold"/>
                                        <p:tgtEl>
                                          <p:spTgt spid="32769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27686"/>
                                        </p:tgtEl>
                                        <p:attrNameLst>
                                          <p:attrName>style.visibility</p:attrName>
                                        </p:attrNameLst>
                                      </p:cBhvr>
                                      <p:to>
                                        <p:strVal val="visible"/>
                                      </p:to>
                                    </p:set>
                                    <p:anim calcmode="lin" valueType="num">
                                      <p:cBhvr additive="base">
                                        <p:cTn id="68" dur="500" fill="hold"/>
                                        <p:tgtEl>
                                          <p:spTgt spid="327686"/>
                                        </p:tgtEl>
                                        <p:attrNameLst>
                                          <p:attrName>ppt_x</p:attrName>
                                        </p:attrNameLst>
                                      </p:cBhvr>
                                      <p:tavLst>
                                        <p:tav tm="0">
                                          <p:val>
                                            <p:strVal val="#ppt_x"/>
                                          </p:val>
                                        </p:tav>
                                        <p:tav tm="100000">
                                          <p:val>
                                            <p:strVal val="#ppt_x"/>
                                          </p:val>
                                        </p:tav>
                                      </p:tavLst>
                                    </p:anim>
                                    <p:anim calcmode="lin" valueType="num">
                                      <p:cBhvr additive="base">
                                        <p:cTn id="69" dur="500" fill="hold"/>
                                        <p:tgtEl>
                                          <p:spTgt spid="327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build="p"/>
      <p:bldP spid="327684" grpId="0"/>
      <p:bldP spid="327686" grpId="0"/>
      <p:bldP spid="327687" grpId="0"/>
      <p:bldP spid="327688" grpId="0"/>
      <p:bldP spid="327689" grpId="0" animBg="1"/>
      <p:bldP spid="327690" grpId="0" animBg="1"/>
      <p:bldP spid="327691" grpId="0" animBg="1"/>
      <p:bldP spid="327692" grpId="0" animBg="1"/>
      <p:bldP spid="327693" grpId="0" animBg="1"/>
      <p:bldP spid="32769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139700" cmpd="tri">
            <a:solidFill>
              <a:srgbClr val="FF00FF"/>
            </a:solidFill>
          </a:ln>
        </p:spPr>
        <p:txBody>
          <a:bodyPr/>
          <a:lstStyle/>
          <a:p>
            <a:pPr eaLnBrk="1" hangingPunct="1"/>
            <a:r>
              <a:rPr lang="en-US" b="1" smtClean="0">
                <a:solidFill>
                  <a:srgbClr val="FF00FF"/>
                </a:solidFill>
              </a:rPr>
              <a:t>NUCLEIC ACIDS</a:t>
            </a:r>
          </a:p>
        </p:txBody>
      </p:sp>
      <p:sp>
        <p:nvSpPr>
          <p:cNvPr id="329731" name="Text Box 3"/>
          <p:cNvSpPr txBox="1">
            <a:spLocks noChangeArrowheads="1"/>
          </p:cNvSpPr>
          <p:nvPr/>
        </p:nvSpPr>
        <p:spPr bwMode="auto">
          <a:xfrm>
            <a:off x="762000" y="1600200"/>
            <a:ext cx="7315200" cy="1554163"/>
          </a:xfrm>
          <a:prstGeom prst="rect">
            <a:avLst/>
          </a:prstGeom>
          <a:noFill/>
          <a:ln w="9525">
            <a:noFill/>
            <a:miter lim="800000"/>
            <a:headEnd/>
            <a:tailEnd/>
          </a:ln>
        </p:spPr>
        <p:txBody>
          <a:bodyPr>
            <a:spAutoFit/>
          </a:bodyPr>
          <a:lstStyle/>
          <a:p>
            <a:pPr algn="ctr" eaLnBrk="1" hangingPunct="1">
              <a:spcBef>
                <a:spcPct val="50000"/>
              </a:spcBef>
            </a:pPr>
            <a:r>
              <a:rPr lang="en-US" sz="3200" b="1">
                <a:latin typeface="Arial" charset="0"/>
              </a:rPr>
              <a:t>The </a:t>
            </a:r>
            <a:r>
              <a:rPr lang="en-US" sz="3200" b="1">
                <a:solidFill>
                  <a:schemeClr val="hlink"/>
                </a:solidFill>
                <a:latin typeface="Arial" charset="0"/>
              </a:rPr>
              <a:t>pentose</a:t>
            </a:r>
            <a:r>
              <a:rPr lang="en-US" sz="3200" b="1">
                <a:latin typeface="Arial" charset="0"/>
              </a:rPr>
              <a:t> (5 carbon) sugar in a nucleotide is either ribose (RNA) or deoxyribose (DNA).</a:t>
            </a:r>
          </a:p>
        </p:txBody>
      </p:sp>
      <p:pic>
        <p:nvPicPr>
          <p:cNvPr id="329732" name="Picture 4" descr="05_26Sugars"/>
          <p:cNvPicPr>
            <a:picLocks noChangeAspect="1" noChangeArrowheads="1"/>
          </p:cNvPicPr>
          <p:nvPr/>
        </p:nvPicPr>
        <p:blipFill>
          <a:blip r:embed="rId3"/>
          <a:srcRect/>
          <a:stretch>
            <a:fillRect/>
          </a:stretch>
        </p:blipFill>
        <p:spPr bwMode="auto">
          <a:xfrm>
            <a:off x="1447800" y="3352800"/>
            <a:ext cx="6172200" cy="3241675"/>
          </a:xfrm>
          <a:prstGeom prst="rect">
            <a:avLst/>
          </a:prstGeom>
          <a:noFill/>
          <a:ln w="9525">
            <a:noFill/>
            <a:miter lim="800000"/>
            <a:headEnd/>
            <a:tailEnd/>
          </a:ln>
        </p:spPr>
      </p:pic>
      <p:sp>
        <p:nvSpPr>
          <p:cNvPr id="329733" name="Oval 5"/>
          <p:cNvSpPr>
            <a:spLocks noChangeArrowheads="1"/>
          </p:cNvSpPr>
          <p:nvPr/>
        </p:nvSpPr>
        <p:spPr bwMode="auto">
          <a:xfrm>
            <a:off x="1371600" y="5943600"/>
            <a:ext cx="1066800" cy="533400"/>
          </a:xfrm>
          <a:prstGeom prst="ellipse">
            <a:avLst/>
          </a:prstGeom>
          <a:noFill/>
          <a:ln w="53975">
            <a:solidFill>
              <a:srgbClr val="008080"/>
            </a:solidFill>
            <a:round/>
            <a:headEnd/>
            <a:tailEnd/>
          </a:ln>
        </p:spPr>
        <p:txBody>
          <a:bodyPr wrap="none" anchor="ctr"/>
          <a:lstStyle/>
          <a:p>
            <a:endParaRPr lang="en-US"/>
          </a:p>
        </p:txBody>
      </p:sp>
      <p:sp>
        <p:nvSpPr>
          <p:cNvPr id="329734" name="Line 6"/>
          <p:cNvSpPr>
            <a:spLocks noChangeShapeType="1"/>
          </p:cNvSpPr>
          <p:nvPr/>
        </p:nvSpPr>
        <p:spPr bwMode="auto">
          <a:xfrm flipV="1">
            <a:off x="2362200" y="5791200"/>
            <a:ext cx="685800" cy="304800"/>
          </a:xfrm>
          <a:prstGeom prst="line">
            <a:avLst/>
          </a:prstGeom>
          <a:noFill/>
          <a:ln w="53975">
            <a:solidFill>
              <a:srgbClr val="008080"/>
            </a:solidFill>
            <a:round/>
            <a:headEnd/>
            <a:tailEnd type="triangle" w="med" len="med"/>
          </a:ln>
        </p:spPr>
        <p:txBody>
          <a:bodyPr/>
          <a:lstStyle/>
          <a:p>
            <a:endParaRPr lang="en-US"/>
          </a:p>
        </p:txBody>
      </p:sp>
      <p:sp>
        <p:nvSpPr>
          <p:cNvPr id="329735" name="Line 7"/>
          <p:cNvSpPr>
            <a:spLocks noChangeShapeType="1"/>
          </p:cNvSpPr>
          <p:nvPr/>
        </p:nvSpPr>
        <p:spPr bwMode="auto">
          <a:xfrm>
            <a:off x="6324600" y="2590800"/>
            <a:ext cx="304800" cy="0"/>
          </a:xfrm>
          <a:prstGeom prst="line">
            <a:avLst/>
          </a:prstGeom>
          <a:noFill/>
          <a:ln w="82550">
            <a:solidFill>
              <a:srgbClr val="008080"/>
            </a:solidFill>
            <a:round/>
            <a:headEnd/>
            <a:tailEnd/>
          </a:ln>
        </p:spPr>
        <p:txBody>
          <a:bodyPr/>
          <a:lstStyle/>
          <a:p>
            <a:endParaRPr lang="en-US"/>
          </a:p>
        </p:txBody>
      </p:sp>
      <p:sp>
        <p:nvSpPr>
          <p:cNvPr id="329736" name="Line 8"/>
          <p:cNvSpPr>
            <a:spLocks noChangeShapeType="1"/>
          </p:cNvSpPr>
          <p:nvPr/>
        </p:nvSpPr>
        <p:spPr bwMode="auto">
          <a:xfrm>
            <a:off x="5181600" y="3124200"/>
            <a:ext cx="304800" cy="0"/>
          </a:xfrm>
          <a:prstGeom prst="line">
            <a:avLst/>
          </a:prstGeom>
          <a:noFill/>
          <a:ln w="82550">
            <a:solidFill>
              <a:srgbClr val="008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9731"/>
                                        </p:tgtEl>
                                        <p:attrNameLst>
                                          <p:attrName>style.visibility</p:attrName>
                                        </p:attrNameLst>
                                      </p:cBhvr>
                                      <p:to>
                                        <p:strVal val="visible"/>
                                      </p:to>
                                    </p:set>
                                    <p:animEffect transition="in" filter="diamond(in)">
                                      <p:cBhvr>
                                        <p:cTn id="7" dur="2000"/>
                                        <p:tgtEl>
                                          <p:spTgt spid="3297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9735"/>
                                        </p:tgtEl>
                                        <p:attrNameLst>
                                          <p:attrName>style.visibility</p:attrName>
                                        </p:attrNameLst>
                                      </p:cBhvr>
                                      <p:to>
                                        <p:strVal val="visible"/>
                                      </p:to>
                                    </p:set>
                                    <p:anim calcmode="lin" valueType="num">
                                      <p:cBhvr additive="base">
                                        <p:cTn id="12" dur="500" fill="hold"/>
                                        <p:tgtEl>
                                          <p:spTgt spid="329735"/>
                                        </p:tgtEl>
                                        <p:attrNameLst>
                                          <p:attrName>ppt_x</p:attrName>
                                        </p:attrNameLst>
                                      </p:cBhvr>
                                      <p:tavLst>
                                        <p:tav tm="0">
                                          <p:val>
                                            <p:strVal val="#ppt_x"/>
                                          </p:val>
                                        </p:tav>
                                        <p:tav tm="100000">
                                          <p:val>
                                            <p:strVal val="#ppt_x"/>
                                          </p:val>
                                        </p:tav>
                                      </p:tavLst>
                                    </p:anim>
                                    <p:anim calcmode="lin" valueType="num">
                                      <p:cBhvr additive="base">
                                        <p:cTn id="13" dur="500" fill="hold"/>
                                        <p:tgtEl>
                                          <p:spTgt spid="3297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9736"/>
                                        </p:tgtEl>
                                        <p:attrNameLst>
                                          <p:attrName>style.visibility</p:attrName>
                                        </p:attrNameLst>
                                      </p:cBhvr>
                                      <p:to>
                                        <p:strVal val="visible"/>
                                      </p:to>
                                    </p:set>
                                    <p:anim calcmode="lin" valueType="num">
                                      <p:cBhvr additive="base">
                                        <p:cTn id="18" dur="500" fill="hold"/>
                                        <p:tgtEl>
                                          <p:spTgt spid="329736"/>
                                        </p:tgtEl>
                                        <p:attrNameLst>
                                          <p:attrName>ppt_x</p:attrName>
                                        </p:attrNameLst>
                                      </p:cBhvr>
                                      <p:tavLst>
                                        <p:tav tm="0">
                                          <p:val>
                                            <p:strVal val="#ppt_x"/>
                                          </p:val>
                                        </p:tav>
                                        <p:tav tm="100000">
                                          <p:val>
                                            <p:strVal val="#ppt_x"/>
                                          </p:val>
                                        </p:tav>
                                      </p:tavLst>
                                    </p:anim>
                                    <p:anim calcmode="lin" valueType="num">
                                      <p:cBhvr additive="base">
                                        <p:cTn id="19" dur="500" fill="hold"/>
                                        <p:tgtEl>
                                          <p:spTgt spid="3297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29732"/>
                                        </p:tgtEl>
                                        <p:attrNameLst>
                                          <p:attrName>style.visibility</p:attrName>
                                        </p:attrNameLst>
                                      </p:cBhvr>
                                      <p:to>
                                        <p:strVal val="visible"/>
                                      </p:to>
                                    </p:set>
                                    <p:animEffect transition="in" filter="slide(fromBottom)">
                                      <p:cBhvr>
                                        <p:cTn id="24" dur="500"/>
                                        <p:tgtEl>
                                          <p:spTgt spid="3297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29733"/>
                                        </p:tgtEl>
                                        <p:attrNameLst>
                                          <p:attrName>style.visibility</p:attrName>
                                        </p:attrNameLst>
                                      </p:cBhvr>
                                      <p:to>
                                        <p:strVal val="visible"/>
                                      </p:to>
                                    </p:set>
                                    <p:animEffect transition="in" filter="wipe(down)">
                                      <p:cBhvr>
                                        <p:cTn id="29" dur="500"/>
                                        <p:tgtEl>
                                          <p:spTgt spid="32973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9734"/>
                                        </p:tgtEl>
                                        <p:attrNameLst>
                                          <p:attrName>style.visibility</p:attrName>
                                        </p:attrNameLst>
                                      </p:cBhvr>
                                      <p:to>
                                        <p:strVal val="visible"/>
                                      </p:to>
                                    </p:set>
                                    <p:anim calcmode="lin" valueType="num">
                                      <p:cBhvr additive="base">
                                        <p:cTn id="34" dur="500" fill="hold"/>
                                        <p:tgtEl>
                                          <p:spTgt spid="329734"/>
                                        </p:tgtEl>
                                        <p:attrNameLst>
                                          <p:attrName>ppt_x</p:attrName>
                                        </p:attrNameLst>
                                      </p:cBhvr>
                                      <p:tavLst>
                                        <p:tav tm="0">
                                          <p:val>
                                            <p:strVal val="#ppt_x"/>
                                          </p:val>
                                        </p:tav>
                                        <p:tav tm="100000">
                                          <p:val>
                                            <p:strVal val="#ppt_x"/>
                                          </p:val>
                                        </p:tav>
                                      </p:tavLst>
                                    </p:anim>
                                    <p:anim calcmode="lin" valueType="num">
                                      <p:cBhvr additive="base">
                                        <p:cTn id="35" dur="500" fill="hold"/>
                                        <p:tgtEl>
                                          <p:spTgt spid="3297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p:bldP spid="329733" grpId="0" animBg="1"/>
      <p:bldP spid="329734" grpId="0" animBg="1"/>
      <p:bldP spid="329735" grpId="0" animBg="1"/>
      <p:bldP spid="3297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a:spLocks noGrp="1" noChangeArrowheads="1"/>
          </p:cNvSpPr>
          <p:nvPr>
            <p:ph type="title"/>
          </p:nvPr>
        </p:nvSpPr>
        <p:spPr>
          <a:xfrm>
            <a:off x="457200" y="76200"/>
            <a:ext cx="8229600" cy="1143000"/>
          </a:xfrm>
          <a:noFill/>
        </p:spPr>
        <p:txBody>
          <a:bodyPr/>
          <a:lstStyle/>
          <a:p>
            <a:pPr eaLnBrk="1" hangingPunct="1"/>
            <a:r>
              <a:rPr lang="en-US" b="1" smtClean="0"/>
              <a:t>Organic Substances</a:t>
            </a:r>
          </a:p>
        </p:txBody>
      </p:sp>
      <p:sp>
        <p:nvSpPr>
          <p:cNvPr id="264195" name="Text Box 3"/>
          <p:cNvSpPr txBox="1">
            <a:spLocks noChangeArrowheads="1"/>
          </p:cNvSpPr>
          <p:nvPr/>
        </p:nvSpPr>
        <p:spPr bwMode="auto">
          <a:xfrm>
            <a:off x="457200" y="1295400"/>
            <a:ext cx="7940675" cy="5470525"/>
          </a:xfrm>
          <a:prstGeom prst="rect">
            <a:avLst/>
          </a:prstGeom>
          <a:noFill/>
          <a:ln w="9525">
            <a:noFill/>
            <a:miter lim="800000"/>
            <a:headEnd/>
            <a:tailEnd/>
          </a:ln>
        </p:spPr>
        <p:txBody>
          <a:bodyPr>
            <a:spAutoFit/>
          </a:bodyPr>
          <a:lstStyle/>
          <a:p>
            <a:pPr eaLnBrk="1" hangingPunct="1">
              <a:lnSpc>
                <a:spcPct val="90000"/>
              </a:lnSpc>
              <a:spcBef>
                <a:spcPct val="20000"/>
              </a:spcBef>
            </a:pPr>
            <a:r>
              <a:rPr lang="en-US" sz="3600">
                <a:solidFill>
                  <a:schemeClr val="bg2"/>
                </a:solidFill>
                <a:latin typeface="Arial" charset="0"/>
              </a:rPr>
              <a:t>Organic substances</a:t>
            </a:r>
            <a:r>
              <a:rPr lang="en-US" sz="3600">
                <a:latin typeface="Arial" charset="0"/>
              </a:rPr>
              <a:t>, </a:t>
            </a:r>
            <a:r>
              <a:rPr lang="en-US" sz="3600">
                <a:solidFill>
                  <a:schemeClr val="accent2"/>
                </a:solidFill>
                <a:latin typeface="Arial" charset="0"/>
              </a:rPr>
              <a:t>macromolecules</a:t>
            </a:r>
            <a:r>
              <a:rPr lang="en-US" sz="3600">
                <a:latin typeface="Arial" charset="0"/>
              </a:rPr>
              <a:t>, or </a:t>
            </a:r>
            <a:r>
              <a:rPr lang="en-US" sz="3600">
                <a:solidFill>
                  <a:srgbClr val="CC99FF"/>
                </a:solidFill>
                <a:latin typeface="Arial" charset="0"/>
              </a:rPr>
              <a:t>biomolecules</a:t>
            </a:r>
            <a:r>
              <a:rPr lang="en-US" sz="3600">
                <a:latin typeface="Arial" charset="0"/>
              </a:rPr>
              <a:t> make up all living things.  </a:t>
            </a:r>
          </a:p>
          <a:p>
            <a:pPr eaLnBrk="1" hangingPunct="1">
              <a:lnSpc>
                <a:spcPct val="90000"/>
              </a:lnSpc>
              <a:spcBef>
                <a:spcPct val="20000"/>
              </a:spcBef>
            </a:pPr>
            <a:endParaRPr lang="en-US" sz="3600">
              <a:latin typeface="Arial" charset="0"/>
            </a:endParaRPr>
          </a:p>
          <a:p>
            <a:pPr eaLnBrk="1" hangingPunct="1">
              <a:lnSpc>
                <a:spcPct val="90000"/>
              </a:lnSpc>
              <a:spcBef>
                <a:spcPct val="20000"/>
              </a:spcBef>
            </a:pPr>
            <a:r>
              <a:rPr lang="en-US" sz="3600">
                <a:latin typeface="Arial" charset="0"/>
              </a:rPr>
              <a:t>The four groups of substances are</a:t>
            </a:r>
          </a:p>
          <a:p>
            <a:pPr eaLnBrk="1" hangingPunct="1">
              <a:lnSpc>
                <a:spcPct val="80000"/>
              </a:lnSpc>
              <a:spcBef>
                <a:spcPct val="20000"/>
              </a:spcBef>
            </a:pPr>
            <a:r>
              <a:rPr lang="en-US" sz="3600">
                <a:latin typeface="Arial" charset="0"/>
              </a:rPr>
              <a:t>	carbohydrates</a:t>
            </a:r>
          </a:p>
          <a:p>
            <a:pPr eaLnBrk="1" hangingPunct="1">
              <a:lnSpc>
                <a:spcPct val="80000"/>
              </a:lnSpc>
              <a:spcBef>
                <a:spcPct val="20000"/>
              </a:spcBef>
            </a:pPr>
            <a:r>
              <a:rPr lang="en-US" sz="3600">
                <a:latin typeface="Arial" charset="0"/>
              </a:rPr>
              <a:t>	lipids</a:t>
            </a:r>
          </a:p>
          <a:p>
            <a:pPr eaLnBrk="1" hangingPunct="1">
              <a:lnSpc>
                <a:spcPct val="80000"/>
              </a:lnSpc>
              <a:spcBef>
                <a:spcPct val="20000"/>
              </a:spcBef>
            </a:pPr>
            <a:r>
              <a:rPr lang="en-US" sz="3600">
                <a:latin typeface="Arial" charset="0"/>
              </a:rPr>
              <a:t>	proteins</a:t>
            </a:r>
          </a:p>
          <a:p>
            <a:pPr eaLnBrk="1" hangingPunct="1">
              <a:lnSpc>
                <a:spcPct val="80000"/>
              </a:lnSpc>
              <a:spcBef>
                <a:spcPct val="20000"/>
              </a:spcBef>
            </a:pPr>
            <a:r>
              <a:rPr lang="en-US" sz="3600">
                <a:latin typeface="Arial" charset="0"/>
              </a:rPr>
              <a:t>	nucleic acids</a:t>
            </a:r>
          </a:p>
          <a:p>
            <a:pPr eaLnBrk="1" hangingPunct="1">
              <a:lnSpc>
                <a:spcPct val="90000"/>
              </a:lnSpc>
            </a:pPr>
            <a:endParaRPr lang="en-US" sz="3600">
              <a:latin typeface="Arial" charset="0"/>
            </a:endParaRPr>
          </a:p>
        </p:txBody>
      </p:sp>
      <p:sp>
        <p:nvSpPr>
          <p:cNvPr id="264196" name="WordArt 4"/>
          <p:cNvSpPr>
            <a:spLocks noChangeArrowheads="1" noChangeShapeType="1" noTextEdit="1"/>
          </p:cNvSpPr>
          <p:nvPr/>
        </p:nvSpPr>
        <p:spPr bwMode="auto">
          <a:xfrm>
            <a:off x="6705600" y="1828800"/>
            <a:ext cx="2000250"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polymers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diamond(in)">
                                      <p:cBhvr>
                                        <p:cTn id="7" dur="20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4195">
                                            <p:txEl>
                                              <p:pRg st="2" end="2"/>
                                            </p:txEl>
                                          </p:spTgt>
                                        </p:tgtEl>
                                        <p:attrNameLst>
                                          <p:attrName>style.visibility</p:attrName>
                                        </p:attrNameLst>
                                      </p:cBhvr>
                                      <p:to>
                                        <p:strVal val="visible"/>
                                      </p:to>
                                    </p:set>
                                    <p:animEffect transition="in" filter="diamond(in)">
                                      <p:cBhvr>
                                        <p:cTn id="12" dur="2000"/>
                                        <p:tgtEl>
                                          <p:spTgt spid="264195">
                                            <p:txEl>
                                              <p:pRg st="2" end="2"/>
                                            </p:txEl>
                                          </p:spTgt>
                                        </p:tgtEl>
                                      </p:cBhvr>
                                    </p:animEffect>
                                  </p:childTnLst>
                                </p:cTn>
                              </p:par>
                            </p:childTnLst>
                          </p:cTn>
                        </p:par>
                        <p:par>
                          <p:cTn id="13" fill="hold">
                            <p:stCondLst>
                              <p:cond delay="2000"/>
                            </p:stCondLst>
                            <p:childTnLst>
                              <p:par>
                                <p:cTn id="14" presetID="8" presetClass="entr" presetSubtype="16" fill="hold" grpId="0" nodeType="afterEffect">
                                  <p:stCondLst>
                                    <p:cond delay="500"/>
                                  </p:stCondLst>
                                  <p:childTnLst>
                                    <p:set>
                                      <p:cBhvr>
                                        <p:cTn id="15" dur="1" fill="hold">
                                          <p:stCondLst>
                                            <p:cond delay="0"/>
                                          </p:stCondLst>
                                        </p:cTn>
                                        <p:tgtEl>
                                          <p:spTgt spid="264195">
                                            <p:txEl>
                                              <p:pRg st="3" end="3"/>
                                            </p:txEl>
                                          </p:spTgt>
                                        </p:tgtEl>
                                        <p:attrNameLst>
                                          <p:attrName>style.visibility</p:attrName>
                                        </p:attrNameLst>
                                      </p:cBhvr>
                                      <p:to>
                                        <p:strVal val="visible"/>
                                      </p:to>
                                    </p:set>
                                    <p:animEffect transition="in" filter="diamond(in)">
                                      <p:cBhvr>
                                        <p:cTn id="16" dur="1000"/>
                                        <p:tgtEl>
                                          <p:spTgt spid="264195">
                                            <p:txEl>
                                              <p:pRg st="3" end="3"/>
                                            </p:txEl>
                                          </p:spTgt>
                                        </p:tgtEl>
                                      </p:cBhvr>
                                    </p:animEffect>
                                  </p:childTnLst>
                                </p:cTn>
                              </p:par>
                            </p:childTnLst>
                          </p:cTn>
                        </p:par>
                        <p:par>
                          <p:cTn id="17" fill="hold">
                            <p:stCondLst>
                              <p:cond delay="3500"/>
                            </p:stCondLst>
                            <p:childTnLst>
                              <p:par>
                                <p:cTn id="18" presetID="8" presetClass="entr" presetSubtype="16" fill="hold" grpId="0" nodeType="afterEffect">
                                  <p:stCondLst>
                                    <p:cond delay="500"/>
                                  </p:stCondLst>
                                  <p:childTnLst>
                                    <p:set>
                                      <p:cBhvr>
                                        <p:cTn id="19" dur="1" fill="hold">
                                          <p:stCondLst>
                                            <p:cond delay="0"/>
                                          </p:stCondLst>
                                        </p:cTn>
                                        <p:tgtEl>
                                          <p:spTgt spid="264195">
                                            <p:txEl>
                                              <p:pRg st="4" end="4"/>
                                            </p:txEl>
                                          </p:spTgt>
                                        </p:tgtEl>
                                        <p:attrNameLst>
                                          <p:attrName>style.visibility</p:attrName>
                                        </p:attrNameLst>
                                      </p:cBhvr>
                                      <p:to>
                                        <p:strVal val="visible"/>
                                      </p:to>
                                    </p:set>
                                    <p:animEffect transition="in" filter="diamond(in)">
                                      <p:cBhvr>
                                        <p:cTn id="20" dur="1000"/>
                                        <p:tgtEl>
                                          <p:spTgt spid="264195">
                                            <p:txEl>
                                              <p:pRg st="4" end="4"/>
                                            </p:txEl>
                                          </p:spTgt>
                                        </p:tgtEl>
                                      </p:cBhvr>
                                    </p:animEffect>
                                  </p:childTnLst>
                                </p:cTn>
                              </p:par>
                            </p:childTnLst>
                          </p:cTn>
                        </p:par>
                        <p:par>
                          <p:cTn id="21" fill="hold">
                            <p:stCondLst>
                              <p:cond delay="5000"/>
                            </p:stCondLst>
                            <p:childTnLst>
                              <p:par>
                                <p:cTn id="22" presetID="8" presetClass="entr" presetSubtype="16" fill="hold" grpId="0" nodeType="afterEffect">
                                  <p:stCondLst>
                                    <p:cond delay="500"/>
                                  </p:stCondLst>
                                  <p:childTnLst>
                                    <p:set>
                                      <p:cBhvr>
                                        <p:cTn id="23" dur="1" fill="hold">
                                          <p:stCondLst>
                                            <p:cond delay="0"/>
                                          </p:stCondLst>
                                        </p:cTn>
                                        <p:tgtEl>
                                          <p:spTgt spid="264195">
                                            <p:txEl>
                                              <p:pRg st="5" end="5"/>
                                            </p:txEl>
                                          </p:spTgt>
                                        </p:tgtEl>
                                        <p:attrNameLst>
                                          <p:attrName>style.visibility</p:attrName>
                                        </p:attrNameLst>
                                      </p:cBhvr>
                                      <p:to>
                                        <p:strVal val="visible"/>
                                      </p:to>
                                    </p:set>
                                    <p:animEffect transition="in" filter="diamond(in)">
                                      <p:cBhvr>
                                        <p:cTn id="24" dur="1000"/>
                                        <p:tgtEl>
                                          <p:spTgt spid="264195">
                                            <p:txEl>
                                              <p:pRg st="5" end="5"/>
                                            </p:txEl>
                                          </p:spTgt>
                                        </p:tgtEl>
                                      </p:cBhvr>
                                    </p:animEffect>
                                  </p:childTnLst>
                                </p:cTn>
                              </p:par>
                            </p:childTnLst>
                          </p:cTn>
                        </p:par>
                        <p:par>
                          <p:cTn id="25" fill="hold">
                            <p:stCondLst>
                              <p:cond delay="6500"/>
                            </p:stCondLst>
                            <p:childTnLst>
                              <p:par>
                                <p:cTn id="26" presetID="8" presetClass="entr" presetSubtype="16" fill="hold" grpId="0" nodeType="afterEffect">
                                  <p:stCondLst>
                                    <p:cond delay="500"/>
                                  </p:stCondLst>
                                  <p:childTnLst>
                                    <p:set>
                                      <p:cBhvr>
                                        <p:cTn id="27" dur="1" fill="hold">
                                          <p:stCondLst>
                                            <p:cond delay="0"/>
                                          </p:stCondLst>
                                        </p:cTn>
                                        <p:tgtEl>
                                          <p:spTgt spid="264195">
                                            <p:txEl>
                                              <p:pRg st="6" end="6"/>
                                            </p:txEl>
                                          </p:spTgt>
                                        </p:tgtEl>
                                        <p:attrNameLst>
                                          <p:attrName>style.visibility</p:attrName>
                                        </p:attrNameLst>
                                      </p:cBhvr>
                                      <p:to>
                                        <p:strVal val="visible"/>
                                      </p:to>
                                    </p:set>
                                    <p:animEffect transition="in" filter="diamond(in)">
                                      <p:cBhvr>
                                        <p:cTn id="28" dur="1000"/>
                                        <p:tgtEl>
                                          <p:spTgt spid="26419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0" fill="hold" grpId="0" nodeType="clickEffect">
                                  <p:stCondLst>
                                    <p:cond delay="0"/>
                                  </p:stCondLst>
                                  <p:childTnLst>
                                    <p:set>
                                      <p:cBhvr>
                                        <p:cTn id="32" dur="1" fill="hold">
                                          <p:stCondLst>
                                            <p:cond delay="0"/>
                                          </p:stCondLst>
                                        </p:cTn>
                                        <p:tgtEl>
                                          <p:spTgt spid="264196"/>
                                        </p:tgtEl>
                                        <p:attrNameLst>
                                          <p:attrName>style.visibility</p:attrName>
                                        </p:attrNameLst>
                                      </p:cBhvr>
                                      <p:to>
                                        <p:strVal val="visible"/>
                                      </p:to>
                                    </p:set>
                                  </p:childTnLst>
                                </p:cTn>
                              </p:par>
                            </p:childTnLst>
                          </p:cTn>
                        </p:par>
                        <p:par>
                          <p:cTn id="33" fill="hold">
                            <p:stCondLst>
                              <p:cond delay="0"/>
                            </p:stCondLst>
                            <p:childTnLst>
                              <p:par>
                                <p:cTn id="34" presetID="8" presetClass="emph" presetSubtype="0" fill="hold" grpId="1" nodeType="afterEffect">
                                  <p:stCondLst>
                                    <p:cond delay="0"/>
                                  </p:stCondLst>
                                  <p:childTnLst>
                                    <p:animRot by="21600000">
                                      <p:cBhvr>
                                        <p:cTn id="35" dur="2000" fill="hold"/>
                                        <p:tgtEl>
                                          <p:spTgt spid="264196"/>
                                        </p:tgtEl>
                                        <p:attrNameLst>
                                          <p:attrName>r</p:attrName>
                                        </p:attrNameLst>
                                      </p:cBhvr>
                                    </p:animRot>
                                  </p:childTnLst>
                                </p:cTn>
                              </p:par>
                              <p:par>
                                <p:cTn id="36" presetID="0" presetClass="path" presetSubtype="0" accel="50000" decel="50000" fill="hold" grpId="2" nodeType="withEffect">
                                  <p:stCondLst>
                                    <p:cond delay="0"/>
                                  </p:stCondLst>
                                  <p:childTnLst>
                                    <p:animMotion origin="layout" path="M -0.1132 0.02913 C -0.15764 -0.02867 -0.20208 -0.08625 -0.25295 -0.09087 C -0.30399 -0.0955 -0.37292 0.02173 -0.41927 0.00092 C -0.46563 -0.01989 -0.48264 -0.19122 -0.5309 -0.21526 C -0.57917 -0.23931 -0.67969 -0.15492 -0.70938 -0.14336 " pathEditMode="relative" rAng="0" ptsTypes="aaaaA">
                                      <p:cBhvr>
                                        <p:cTn id="37" dur="2000" fill="hold"/>
                                        <p:tgtEl>
                                          <p:spTgt spid="264196"/>
                                        </p:tgtEl>
                                        <p:attrNameLst>
                                          <p:attrName>ppt_x</p:attrName>
                                          <p:attrName>ppt_y</p:attrName>
                                        </p:attrNameLst>
                                      </p:cBhvr>
                                      <p:rCtr x="-298" y="-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P spid="264196" grpId="0" animBg="1"/>
      <p:bldP spid="264196" grpId="1" animBg="1"/>
      <p:bldP spid="264196"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c1003"/>
          <p:cNvPicPr>
            <a:picLocks noChangeAspect="1" noChangeArrowheads="1"/>
          </p:cNvPicPr>
          <p:nvPr/>
        </p:nvPicPr>
        <p:blipFill>
          <a:blip r:embed="rId3"/>
          <a:srcRect/>
          <a:stretch>
            <a:fillRect/>
          </a:stretch>
        </p:blipFill>
        <p:spPr bwMode="auto">
          <a:xfrm>
            <a:off x="2819400" y="1676400"/>
            <a:ext cx="3429000" cy="3429000"/>
          </a:xfrm>
          <a:prstGeom prst="rect">
            <a:avLst/>
          </a:prstGeom>
          <a:noFill/>
          <a:ln w="9525">
            <a:noFill/>
            <a:miter lim="800000"/>
            <a:headEnd/>
            <a:tailEnd/>
          </a:ln>
        </p:spPr>
      </p:pic>
      <p:sp>
        <p:nvSpPr>
          <p:cNvPr id="43011" name="Rectangle 3"/>
          <p:cNvSpPr>
            <a:spLocks noGrp="1" noChangeArrowheads="1"/>
          </p:cNvSpPr>
          <p:nvPr>
            <p:ph type="title"/>
          </p:nvPr>
        </p:nvSpPr>
        <p:spPr>
          <a:noFill/>
          <a:ln w="139700" cmpd="tri">
            <a:solidFill>
              <a:srgbClr val="339966"/>
            </a:solidFill>
          </a:ln>
        </p:spPr>
        <p:txBody>
          <a:bodyPr/>
          <a:lstStyle/>
          <a:p>
            <a:pPr eaLnBrk="1" hangingPunct="1"/>
            <a:r>
              <a:rPr lang="en-US" smtClean="0">
                <a:solidFill>
                  <a:srgbClr val="339933"/>
                </a:solidFill>
              </a:rPr>
              <a:t>NUCLEIC ACIDS</a:t>
            </a:r>
          </a:p>
        </p:txBody>
      </p:sp>
      <p:sp>
        <p:nvSpPr>
          <p:cNvPr id="43012" name="Text Box 4"/>
          <p:cNvSpPr txBox="1">
            <a:spLocks noChangeArrowheads="1"/>
          </p:cNvSpPr>
          <p:nvPr/>
        </p:nvSpPr>
        <p:spPr bwMode="auto">
          <a:xfrm>
            <a:off x="1371600" y="5638800"/>
            <a:ext cx="6248400" cy="519113"/>
          </a:xfrm>
          <a:prstGeom prst="rect">
            <a:avLst/>
          </a:prstGeom>
          <a:noFill/>
          <a:ln w="9525">
            <a:noFill/>
            <a:miter lim="800000"/>
            <a:headEnd/>
            <a:tailEnd/>
          </a:ln>
        </p:spPr>
        <p:txBody>
          <a:bodyPr>
            <a:spAutoFit/>
          </a:bodyPr>
          <a:lstStyle/>
          <a:p>
            <a:pPr algn="ctr" eaLnBrk="1" hangingPunct="1">
              <a:spcBef>
                <a:spcPct val="50000"/>
              </a:spcBef>
            </a:pPr>
            <a:r>
              <a:rPr lang="en-US" sz="2800" b="1">
                <a:latin typeface="Arial" charset="0"/>
              </a:rPr>
              <a:t>PHOSPHATE GROUP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descr="bio_na1"/>
          <p:cNvPicPr>
            <a:picLocks noGrp="1" noChangeAspect="1" noChangeArrowheads="1"/>
          </p:cNvPicPr>
          <p:nvPr>
            <p:ph type="body" idx="1"/>
          </p:nvPr>
        </p:nvPicPr>
        <p:blipFill>
          <a:blip r:embed="rId3"/>
          <a:srcRect/>
          <a:stretch>
            <a:fillRect/>
          </a:stretch>
        </p:blipFill>
        <p:spPr>
          <a:xfrm>
            <a:off x="5334000" y="2209800"/>
            <a:ext cx="2895600" cy="2171700"/>
          </a:xfrm>
          <a:noFill/>
        </p:spPr>
      </p:pic>
      <p:pic>
        <p:nvPicPr>
          <p:cNvPr id="333827" name="Picture 3" descr="bio_na2"/>
          <p:cNvPicPr>
            <a:picLocks noChangeAspect="1" noChangeArrowheads="1"/>
          </p:cNvPicPr>
          <p:nvPr/>
        </p:nvPicPr>
        <p:blipFill>
          <a:blip r:embed="rId4"/>
          <a:srcRect/>
          <a:stretch>
            <a:fillRect/>
          </a:stretch>
        </p:blipFill>
        <p:spPr bwMode="auto">
          <a:xfrm>
            <a:off x="990600" y="2209800"/>
            <a:ext cx="2895600" cy="2171700"/>
          </a:xfrm>
          <a:prstGeom prst="rect">
            <a:avLst/>
          </a:prstGeom>
          <a:noFill/>
          <a:ln w="9525">
            <a:noFill/>
            <a:miter lim="800000"/>
            <a:headEnd/>
            <a:tailEnd/>
          </a:ln>
        </p:spPr>
      </p:pic>
      <p:sp>
        <p:nvSpPr>
          <p:cNvPr id="44036" name="Rectangle 4"/>
          <p:cNvSpPr>
            <a:spLocks noGrp="1" noChangeArrowheads="1"/>
          </p:cNvSpPr>
          <p:nvPr>
            <p:ph type="title"/>
          </p:nvPr>
        </p:nvSpPr>
        <p:spPr>
          <a:noFill/>
          <a:ln w="139700" cmpd="tri">
            <a:solidFill>
              <a:schemeClr val="tx1"/>
            </a:solidFill>
          </a:ln>
        </p:spPr>
        <p:txBody>
          <a:bodyPr/>
          <a:lstStyle/>
          <a:p>
            <a:pPr eaLnBrk="1" hangingPunct="1"/>
            <a:r>
              <a:rPr lang="en-US" smtClean="0"/>
              <a:t>NUCLEIC ACIDS</a:t>
            </a:r>
          </a:p>
        </p:txBody>
      </p:sp>
      <p:sp>
        <p:nvSpPr>
          <p:cNvPr id="44037" name="Text Box 5"/>
          <p:cNvSpPr txBox="1">
            <a:spLocks noChangeArrowheads="1"/>
          </p:cNvSpPr>
          <p:nvPr/>
        </p:nvSpPr>
        <p:spPr bwMode="auto">
          <a:xfrm>
            <a:off x="1219200" y="1600200"/>
            <a:ext cx="6934200" cy="457200"/>
          </a:xfrm>
          <a:prstGeom prst="rect">
            <a:avLst/>
          </a:prstGeom>
          <a:noFill/>
          <a:ln w="9525">
            <a:noFill/>
            <a:miter lim="800000"/>
            <a:headEnd/>
            <a:tailEnd/>
          </a:ln>
        </p:spPr>
        <p:txBody>
          <a:bodyPr>
            <a:spAutoFit/>
          </a:bodyPr>
          <a:lstStyle/>
          <a:p>
            <a:pPr algn="ctr" eaLnBrk="1" hangingPunct="1">
              <a:spcBef>
                <a:spcPct val="50000"/>
              </a:spcBef>
            </a:pPr>
            <a:r>
              <a:rPr lang="en-US" sz="2400">
                <a:latin typeface="Arial" charset="0"/>
              </a:rPr>
              <a:t>The </a:t>
            </a:r>
            <a:r>
              <a:rPr lang="en-US" sz="2400" b="1">
                <a:solidFill>
                  <a:srgbClr val="6666FF"/>
                </a:solidFill>
                <a:latin typeface="Arial" charset="0"/>
              </a:rPr>
              <a:t>NITROGEN BASES</a:t>
            </a:r>
            <a:r>
              <a:rPr lang="en-US" sz="2400">
                <a:latin typeface="Arial" charset="0"/>
              </a:rPr>
              <a:t> fit into 2 families:</a:t>
            </a:r>
            <a:r>
              <a:rPr lang="en-US">
                <a:latin typeface="Arial" charset="0"/>
              </a:rPr>
              <a:t>  </a:t>
            </a:r>
          </a:p>
        </p:txBody>
      </p:sp>
      <p:sp>
        <p:nvSpPr>
          <p:cNvPr id="333830" name="Text Box 6"/>
          <p:cNvSpPr txBox="1">
            <a:spLocks noChangeArrowheads="1"/>
          </p:cNvSpPr>
          <p:nvPr/>
        </p:nvSpPr>
        <p:spPr bwMode="auto">
          <a:xfrm>
            <a:off x="609600" y="4800600"/>
            <a:ext cx="3657600" cy="1054100"/>
          </a:xfrm>
          <a:prstGeom prst="rect">
            <a:avLst/>
          </a:prstGeom>
          <a:noFill/>
          <a:ln w="9525">
            <a:noFill/>
            <a:miter lim="800000"/>
            <a:headEnd/>
            <a:tailEnd/>
          </a:ln>
        </p:spPr>
        <p:txBody>
          <a:bodyPr>
            <a:spAutoFit/>
          </a:bodyPr>
          <a:lstStyle/>
          <a:p>
            <a:pPr algn="ctr" eaLnBrk="1" hangingPunct="1">
              <a:spcBef>
                <a:spcPct val="50000"/>
              </a:spcBef>
              <a:buFontTx/>
              <a:buChar char="•"/>
            </a:pPr>
            <a:r>
              <a:rPr lang="en-US">
                <a:latin typeface="Arial" charset="0"/>
              </a:rPr>
              <a:t> </a:t>
            </a:r>
            <a:r>
              <a:rPr lang="en-US" b="1">
                <a:solidFill>
                  <a:srgbClr val="0066FF"/>
                </a:solidFill>
                <a:latin typeface="Arial" charset="0"/>
              </a:rPr>
              <a:t>5 membered ring attached to a pyrimadine ring.</a:t>
            </a:r>
          </a:p>
          <a:p>
            <a:pPr algn="ctr" eaLnBrk="1" hangingPunct="1">
              <a:spcBef>
                <a:spcPct val="50000"/>
              </a:spcBef>
              <a:buFontTx/>
              <a:buChar char="•"/>
            </a:pPr>
            <a:r>
              <a:rPr lang="en-US" b="1">
                <a:solidFill>
                  <a:srgbClr val="0066FF"/>
                </a:solidFill>
                <a:latin typeface="Arial" charset="0"/>
              </a:rPr>
              <a:t> ADENINE (A) &amp; GUANINE (G)</a:t>
            </a:r>
          </a:p>
        </p:txBody>
      </p:sp>
      <p:sp>
        <p:nvSpPr>
          <p:cNvPr id="333831" name="Text Box 7"/>
          <p:cNvSpPr txBox="1">
            <a:spLocks noChangeArrowheads="1"/>
          </p:cNvSpPr>
          <p:nvPr/>
        </p:nvSpPr>
        <p:spPr bwMode="auto">
          <a:xfrm>
            <a:off x="5257800" y="4495800"/>
            <a:ext cx="3124200" cy="2154238"/>
          </a:xfrm>
          <a:prstGeom prst="rect">
            <a:avLst/>
          </a:prstGeom>
          <a:noFill/>
          <a:ln w="9525">
            <a:noFill/>
            <a:miter lim="800000"/>
            <a:headEnd/>
            <a:tailEnd/>
          </a:ln>
        </p:spPr>
        <p:txBody>
          <a:bodyPr>
            <a:spAutoFit/>
          </a:bodyPr>
          <a:lstStyle/>
          <a:p>
            <a:pPr algn="ctr" eaLnBrk="1" hangingPunct="1">
              <a:spcBef>
                <a:spcPct val="50000"/>
              </a:spcBef>
              <a:buFontTx/>
              <a:buChar char="•"/>
            </a:pPr>
            <a:r>
              <a:rPr lang="en-US">
                <a:latin typeface="Arial" charset="0"/>
              </a:rPr>
              <a:t> </a:t>
            </a:r>
            <a:r>
              <a:rPr lang="en-US" b="1">
                <a:solidFill>
                  <a:srgbClr val="0066FF"/>
                </a:solidFill>
                <a:latin typeface="Arial" charset="0"/>
              </a:rPr>
              <a:t>6 membered rings of carbon and nitrogen atoms.</a:t>
            </a:r>
          </a:p>
          <a:p>
            <a:pPr algn="ctr" eaLnBrk="1" hangingPunct="1">
              <a:spcBef>
                <a:spcPct val="50000"/>
              </a:spcBef>
              <a:buFontTx/>
              <a:buChar char="•"/>
            </a:pPr>
            <a:r>
              <a:rPr lang="en-US" b="1">
                <a:solidFill>
                  <a:srgbClr val="0066FF"/>
                </a:solidFill>
                <a:latin typeface="Arial" charset="0"/>
              </a:rPr>
              <a:t> CYTOSINE (C) </a:t>
            </a:r>
          </a:p>
          <a:p>
            <a:pPr algn="ctr" eaLnBrk="1" hangingPunct="1">
              <a:spcBef>
                <a:spcPct val="50000"/>
              </a:spcBef>
              <a:buFontTx/>
              <a:buChar char="•"/>
            </a:pPr>
            <a:r>
              <a:rPr lang="en-US" b="1">
                <a:solidFill>
                  <a:srgbClr val="0066FF"/>
                </a:solidFill>
                <a:latin typeface="Arial" charset="0"/>
              </a:rPr>
              <a:t> THYMINE (T) – DNA</a:t>
            </a:r>
          </a:p>
          <a:p>
            <a:pPr algn="ctr" eaLnBrk="1" hangingPunct="1">
              <a:spcBef>
                <a:spcPct val="50000"/>
              </a:spcBef>
              <a:buFontTx/>
              <a:buChar char="•"/>
            </a:pPr>
            <a:r>
              <a:rPr lang="en-US" b="1">
                <a:solidFill>
                  <a:srgbClr val="0066FF"/>
                </a:solidFill>
                <a:latin typeface="Arial" charset="0"/>
              </a:rPr>
              <a:t> URACIL (U) - RNA</a:t>
            </a:r>
          </a:p>
        </p:txBody>
      </p:sp>
      <p:sp>
        <p:nvSpPr>
          <p:cNvPr id="333832" name="Line 8"/>
          <p:cNvSpPr>
            <a:spLocks noChangeShapeType="1"/>
          </p:cNvSpPr>
          <p:nvPr/>
        </p:nvSpPr>
        <p:spPr bwMode="auto">
          <a:xfrm flipV="1">
            <a:off x="1752600" y="3581400"/>
            <a:ext cx="1524000" cy="1295400"/>
          </a:xfrm>
          <a:prstGeom prst="line">
            <a:avLst/>
          </a:prstGeom>
          <a:noFill/>
          <a:ln w="9525">
            <a:solidFill>
              <a:schemeClr val="tx1"/>
            </a:solidFill>
            <a:round/>
            <a:headEnd/>
            <a:tailEnd type="triangle" w="med" len="med"/>
          </a:ln>
        </p:spPr>
        <p:txBody>
          <a:bodyPr/>
          <a:lstStyle/>
          <a:p>
            <a:endParaRPr lang="en-US"/>
          </a:p>
        </p:txBody>
      </p:sp>
      <p:sp>
        <p:nvSpPr>
          <p:cNvPr id="333833" name="Line 9"/>
          <p:cNvSpPr>
            <a:spLocks noChangeShapeType="1"/>
          </p:cNvSpPr>
          <p:nvPr/>
        </p:nvSpPr>
        <p:spPr bwMode="auto">
          <a:xfrm flipV="1">
            <a:off x="1752600" y="3276600"/>
            <a:ext cx="152400" cy="1524000"/>
          </a:xfrm>
          <a:prstGeom prst="line">
            <a:avLst/>
          </a:prstGeom>
          <a:noFill/>
          <a:ln w="9525">
            <a:solidFill>
              <a:schemeClr val="tx1"/>
            </a:solidFill>
            <a:round/>
            <a:headEnd/>
            <a:tailEnd type="triangle" w="med" len="med"/>
          </a:ln>
        </p:spPr>
        <p:txBody>
          <a:bodyPr/>
          <a:lstStyle/>
          <a:p>
            <a:endParaRPr lang="en-US"/>
          </a:p>
        </p:txBody>
      </p:sp>
      <p:sp>
        <p:nvSpPr>
          <p:cNvPr id="333834" name="Line 10"/>
          <p:cNvSpPr>
            <a:spLocks noChangeShapeType="1"/>
          </p:cNvSpPr>
          <p:nvPr/>
        </p:nvSpPr>
        <p:spPr bwMode="auto">
          <a:xfrm flipH="1" flipV="1">
            <a:off x="5867400" y="3352800"/>
            <a:ext cx="228600" cy="1219200"/>
          </a:xfrm>
          <a:prstGeom prst="line">
            <a:avLst/>
          </a:prstGeom>
          <a:noFill/>
          <a:ln w="9525">
            <a:solidFill>
              <a:schemeClr val="tx1"/>
            </a:solidFill>
            <a:round/>
            <a:headEnd/>
            <a:tailEnd type="triangle" w="med" len="med"/>
          </a:ln>
        </p:spPr>
        <p:txBody>
          <a:bodyPr/>
          <a:lstStyle/>
          <a:p>
            <a:endParaRPr lang="en-US"/>
          </a:p>
        </p:txBody>
      </p:sp>
      <p:sp>
        <p:nvSpPr>
          <p:cNvPr id="333835" name="Line 11"/>
          <p:cNvSpPr>
            <a:spLocks noChangeShapeType="1"/>
          </p:cNvSpPr>
          <p:nvPr/>
        </p:nvSpPr>
        <p:spPr bwMode="auto">
          <a:xfrm flipV="1">
            <a:off x="6248400" y="3429000"/>
            <a:ext cx="990600" cy="1066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827"/>
                                        </p:tgtEl>
                                        <p:attrNameLst>
                                          <p:attrName>style.visibility</p:attrName>
                                        </p:attrNameLst>
                                      </p:cBhvr>
                                      <p:to>
                                        <p:strVal val="visible"/>
                                      </p:to>
                                    </p:set>
                                    <p:anim calcmode="lin" valueType="num">
                                      <p:cBhvr additive="base">
                                        <p:cTn id="7" dur="500" fill="hold"/>
                                        <p:tgtEl>
                                          <p:spTgt spid="333827"/>
                                        </p:tgtEl>
                                        <p:attrNameLst>
                                          <p:attrName>ppt_x</p:attrName>
                                        </p:attrNameLst>
                                      </p:cBhvr>
                                      <p:tavLst>
                                        <p:tav tm="0">
                                          <p:val>
                                            <p:strVal val="#ppt_x"/>
                                          </p:val>
                                        </p:tav>
                                        <p:tav tm="100000">
                                          <p:val>
                                            <p:strVal val="#ppt_x"/>
                                          </p:val>
                                        </p:tav>
                                      </p:tavLst>
                                    </p:anim>
                                    <p:anim calcmode="lin" valueType="num">
                                      <p:cBhvr additive="base">
                                        <p:cTn id="8" dur="500" fill="hold"/>
                                        <p:tgtEl>
                                          <p:spTgt spid="3338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3826"/>
                                        </p:tgtEl>
                                        <p:attrNameLst>
                                          <p:attrName>style.visibility</p:attrName>
                                        </p:attrNameLst>
                                      </p:cBhvr>
                                      <p:to>
                                        <p:strVal val="visible"/>
                                      </p:to>
                                    </p:set>
                                    <p:anim calcmode="lin" valueType="num">
                                      <p:cBhvr additive="base">
                                        <p:cTn id="13" dur="500" fill="hold"/>
                                        <p:tgtEl>
                                          <p:spTgt spid="333826"/>
                                        </p:tgtEl>
                                        <p:attrNameLst>
                                          <p:attrName>ppt_x</p:attrName>
                                        </p:attrNameLst>
                                      </p:cBhvr>
                                      <p:tavLst>
                                        <p:tav tm="0">
                                          <p:val>
                                            <p:strVal val="#ppt_x"/>
                                          </p:val>
                                        </p:tav>
                                        <p:tav tm="100000">
                                          <p:val>
                                            <p:strVal val="#ppt_x"/>
                                          </p:val>
                                        </p:tav>
                                      </p:tavLst>
                                    </p:anim>
                                    <p:anim calcmode="lin" valueType="num">
                                      <p:cBhvr additive="base">
                                        <p:cTn id="14" dur="500" fill="hold"/>
                                        <p:tgtEl>
                                          <p:spTgt spid="3338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3830"/>
                                        </p:tgtEl>
                                        <p:attrNameLst>
                                          <p:attrName>style.visibility</p:attrName>
                                        </p:attrNameLst>
                                      </p:cBhvr>
                                      <p:to>
                                        <p:strVal val="visible"/>
                                      </p:to>
                                    </p:set>
                                    <p:anim calcmode="lin" valueType="num">
                                      <p:cBhvr additive="base">
                                        <p:cTn id="19" dur="500" fill="hold"/>
                                        <p:tgtEl>
                                          <p:spTgt spid="333830"/>
                                        </p:tgtEl>
                                        <p:attrNameLst>
                                          <p:attrName>ppt_x</p:attrName>
                                        </p:attrNameLst>
                                      </p:cBhvr>
                                      <p:tavLst>
                                        <p:tav tm="0">
                                          <p:val>
                                            <p:strVal val="#ppt_x"/>
                                          </p:val>
                                        </p:tav>
                                        <p:tav tm="100000">
                                          <p:val>
                                            <p:strVal val="#ppt_x"/>
                                          </p:val>
                                        </p:tav>
                                      </p:tavLst>
                                    </p:anim>
                                    <p:anim calcmode="lin" valueType="num">
                                      <p:cBhvr additive="base">
                                        <p:cTn id="20" dur="500" fill="hold"/>
                                        <p:tgtEl>
                                          <p:spTgt spid="3338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33833"/>
                                        </p:tgtEl>
                                        <p:attrNameLst>
                                          <p:attrName>style.visibility</p:attrName>
                                        </p:attrNameLst>
                                      </p:cBhvr>
                                      <p:to>
                                        <p:strVal val="visible"/>
                                      </p:to>
                                    </p:set>
                                    <p:animEffect transition="in" filter="checkerboard(across)">
                                      <p:cBhvr>
                                        <p:cTn id="25" dur="500"/>
                                        <p:tgtEl>
                                          <p:spTgt spid="33383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33832"/>
                                        </p:tgtEl>
                                        <p:attrNameLst>
                                          <p:attrName>style.visibility</p:attrName>
                                        </p:attrNameLst>
                                      </p:cBhvr>
                                      <p:to>
                                        <p:strVal val="visible"/>
                                      </p:to>
                                    </p:set>
                                    <p:animEffect transition="in" filter="checkerboard(across)">
                                      <p:cBhvr>
                                        <p:cTn id="30" dur="500"/>
                                        <p:tgtEl>
                                          <p:spTgt spid="33383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3831"/>
                                        </p:tgtEl>
                                        <p:attrNameLst>
                                          <p:attrName>style.visibility</p:attrName>
                                        </p:attrNameLst>
                                      </p:cBhvr>
                                      <p:to>
                                        <p:strVal val="visible"/>
                                      </p:to>
                                    </p:set>
                                    <p:anim calcmode="lin" valueType="num">
                                      <p:cBhvr additive="base">
                                        <p:cTn id="35" dur="500" fill="hold"/>
                                        <p:tgtEl>
                                          <p:spTgt spid="333831"/>
                                        </p:tgtEl>
                                        <p:attrNameLst>
                                          <p:attrName>ppt_x</p:attrName>
                                        </p:attrNameLst>
                                      </p:cBhvr>
                                      <p:tavLst>
                                        <p:tav tm="0">
                                          <p:val>
                                            <p:strVal val="#ppt_x"/>
                                          </p:val>
                                        </p:tav>
                                        <p:tav tm="100000">
                                          <p:val>
                                            <p:strVal val="#ppt_x"/>
                                          </p:val>
                                        </p:tav>
                                      </p:tavLst>
                                    </p:anim>
                                    <p:anim calcmode="lin" valueType="num">
                                      <p:cBhvr additive="base">
                                        <p:cTn id="36" dur="500" fill="hold"/>
                                        <p:tgtEl>
                                          <p:spTgt spid="3338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33834"/>
                                        </p:tgtEl>
                                        <p:attrNameLst>
                                          <p:attrName>style.visibility</p:attrName>
                                        </p:attrNameLst>
                                      </p:cBhvr>
                                      <p:to>
                                        <p:strVal val="visible"/>
                                      </p:to>
                                    </p:set>
                                    <p:animEffect transition="in" filter="checkerboard(across)">
                                      <p:cBhvr>
                                        <p:cTn id="41" dur="500"/>
                                        <p:tgtEl>
                                          <p:spTgt spid="33383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33835"/>
                                        </p:tgtEl>
                                        <p:attrNameLst>
                                          <p:attrName>style.visibility</p:attrName>
                                        </p:attrNameLst>
                                      </p:cBhvr>
                                      <p:to>
                                        <p:strVal val="visible"/>
                                      </p:to>
                                    </p:set>
                                    <p:animEffect transition="in" filter="checkerboard(across)">
                                      <p:cBhvr>
                                        <p:cTn id="46" dur="500"/>
                                        <p:tgtEl>
                                          <p:spTgt spid="333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0" grpId="0"/>
      <p:bldP spid="333831" grpId="0"/>
      <p:bldP spid="333832" grpId="0" animBg="1"/>
      <p:bldP spid="333833" grpId="0" animBg="1"/>
      <p:bldP spid="333834" grpId="0" animBg="1"/>
      <p:bldP spid="3338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ln w="139700" cmpd="tri">
            <a:solidFill>
              <a:srgbClr val="FF6600"/>
            </a:solidFill>
          </a:ln>
        </p:spPr>
        <p:txBody>
          <a:bodyPr/>
          <a:lstStyle/>
          <a:p>
            <a:pPr eaLnBrk="1" hangingPunct="1"/>
            <a:r>
              <a:rPr lang="en-US" b="1" smtClean="0">
                <a:solidFill>
                  <a:srgbClr val="FF0000"/>
                </a:solidFill>
              </a:rPr>
              <a:t>NUCLEIC ACIDS</a:t>
            </a:r>
          </a:p>
        </p:txBody>
      </p:sp>
      <p:pic>
        <p:nvPicPr>
          <p:cNvPr id="335875" name="Picture 3" descr="atp"/>
          <p:cNvPicPr>
            <a:picLocks noChangeAspect="1" noChangeArrowheads="1"/>
          </p:cNvPicPr>
          <p:nvPr/>
        </p:nvPicPr>
        <p:blipFill>
          <a:blip r:embed="rId3"/>
          <a:srcRect/>
          <a:stretch>
            <a:fillRect/>
          </a:stretch>
        </p:blipFill>
        <p:spPr bwMode="auto">
          <a:xfrm>
            <a:off x="3505200" y="1981200"/>
            <a:ext cx="4910138" cy="3652838"/>
          </a:xfrm>
          <a:prstGeom prst="rect">
            <a:avLst/>
          </a:prstGeom>
          <a:noFill/>
          <a:ln w="9525">
            <a:noFill/>
            <a:miter lim="800000"/>
            <a:headEnd/>
            <a:tailEnd/>
          </a:ln>
        </p:spPr>
      </p:pic>
      <p:sp>
        <p:nvSpPr>
          <p:cNvPr id="335876" name="Text Box 4"/>
          <p:cNvSpPr txBox="1">
            <a:spLocks noChangeArrowheads="1"/>
          </p:cNvSpPr>
          <p:nvPr/>
        </p:nvSpPr>
        <p:spPr bwMode="auto">
          <a:xfrm>
            <a:off x="609600" y="1905000"/>
            <a:ext cx="2971800" cy="3865563"/>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FF0000"/>
                </a:solidFill>
                <a:latin typeface="Arial" charset="0"/>
              </a:rPr>
              <a:t>ATP</a:t>
            </a:r>
          </a:p>
          <a:p>
            <a:pPr algn="ctr" eaLnBrk="1" hangingPunct="1">
              <a:spcBef>
                <a:spcPct val="50000"/>
              </a:spcBef>
            </a:pPr>
            <a:r>
              <a:rPr lang="en-US" sz="2400" b="1">
                <a:latin typeface="Arial" charset="0"/>
              </a:rPr>
              <a:t>ADENOSINE TRIPHOSPHATE</a:t>
            </a:r>
          </a:p>
          <a:p>
            <a:pPr algn="ctr" eaLnBrk="1" hangingPunct="1">
              <a:spcBef>
                <a:spcPct val="50000"/>
              </a:spcBef>
            </a:pPr>
            <a:r>
              <a:rPr lang="en-US" sz="2400" b="1">
                <a:latin typeface="Arial" charset="0"/>
              </a:rPr>
              <a:t>An individual nucleotide that functions in energy transfer (acts like a battery) in the cell.</a:t>
            </a:r>
          </a:p>
        </p:txBody>
      </p:sp>
      <p:sp>
        <p:nvSpPr>
          <p:cNvPr id="335877" name="Text Box 5"/>
          <p:cNvSpPr txBox="1">
            <a:spLocks noChangeArrowheads="1"/>
          </p:cNvSpPr>
          <p:nvPr/>
        </p:nvSpPr>
        <p:spPr bwMode="auto">
          <a:xfrm>
            <a:off x="4038600" y="2057400"/>
            <a:ext cx="20574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latin typeface="Arial" charset="0"/>
              </a:rPr>
              <a:t>adenine</a:t>
            </a:r>
          </a:p>
        </p:txBody>
      </p:sp>
      <p:sp>
        <p:nvSpPr>
          <p:cNvPr id="335878" name="Text Box 6"/>
          <p:cNvSpPr txBox="1">
            <a:spLocks noChangeArrowheads="1"/>
          </p:cNvSpPr>
          <p:nvPr/>
        </p:nvSpPr>
        <p:spPr bwMode="auto">
          <a:xfrm>
            <a:off x="6477000" y="5867400"/>
            <a:ext cx="20574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FF"/>
                </a:solidFill>
                <a:latin typeface="Arial" charset="0"/>
              </a:rPr>
              <a:t>ribose</a:t>
            </a:r>
          </a:p>
        </p:txBody>
      </p:sp>
      <p:sp>
        <p:nvSpPr>
          <p:cNvPr id="335879" name="Text Box 7"/>
          <p:cNvSpPr txBox="1">
            <a:spLocks noChangeArrowheads="1"/>
          </p:cNvSpPr>
          <p:nvPr/>
        </p:nvSpPr>
        <p:spPr bwMode="auto">
          <a:xfrm>
            <a:off x="4267200" y="5105400"/>
            <a:ext cx="20574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6666FF"/>
                </a:solidFill>
                <a:latin typeface="Arial" charset="0"/>
              </a:rPr>
              <a:t>triphosphate</a:t>
            </a:r>
          </a:p>
        </p:txBody>
      </p:sp>
      <p:sp>
        <p:nvSpPr>
          <p:cNvPr id="335880" name="Line 8"/>
          <p:cNvSpPr>
            <a:spLocks noChangeShapeType="1"/>
          </p:cNvSpPr>
          <p:nvPr/>
        </p:nvSpPr>
        <p:spPr bwMode="auto">
          <a:xfrm>
            <a:off x="5181600" y="2438400"/>
            <a:ext cx="1447800" cy="381000"/>
          </a:xfrm>
          <a:prstGeom prst="line">
            <a:avLst/>
          </a:prstGeom>
          <a:noFill/>
          <a:ln w="50800">
            <a:solidFill>
              <a:srgbClr val="FF6600"/>
            </a:solidFill>
            <a:round/>
            <a:headEnd/>
            <a:tailEnd type="triangle" w="med" len="med"/>
          </a:ln>
        </p:spPr>
        <p:txBody>
          <a:bodyPr/>
          <a:lstStyle/>
          <a:p>
            <a:endParaRPr lang="en-US"/>
          </a:p>
        </p:txBody>
      </p:sp>
      <p:sp>
        <p:nvSpPr>
          <p:cNvPr id="335881" name="Line 9"/>
          <p:cNvSpPr>
            <a:spLocks noChangeShapeType="1"/>
          </p:cNvSpPr>
          <p:nvPr/>
        </p:nvSpPr>
        <p:spPr bwMode="auto">
          <a:xfrm flipH="1" flipV="1">
            <a:off x="7391400" y="5486400"/>
            <a:ext cx="76200" cy="457200"/>
          </a:xfrm>
          <a:prstGeom prst="line">
            <a:avLst/>
          </a:prstGeom>
          <a:noFill/>
          <a:ln w="50800">
            <a:solidFill>
              <a:srgbClr val="FF00FF"/>
            </a:solidFill>
            <a:round/>
            <a:headEnd/>
            <a:tailEnd type="triangle" w="med" len="med"/>
          </a:ln>
        </p:spPr>
        <p:txBody>
          <a:bodyPr/>
          <a:lstStyle/>
          <a:p>
            <a:endParaRPr lang="en-US"/>
          </a:p>
        </p:txBody>
      </p:sp>
      <p:sp>
        <p:nvSpPr>
          <p:cNvPr id="335882" name="Line 10"/>
          <p:cNvSpPr>
            <a:spLocks noChangeShapeType="1"/>
          </p:cNvSpPr>
          <p:nvPr/>
        </p:nvSpPr>
        <p:spPr bwMode="auto">
          <a:xfrm flipV="1">
            <a:off x="5486400" y="4419600"/>
            <a:ext cx="0" cy="685800"/>
          </a:xfrm>
          <a:prstGeom prst="line">
            <a:avLst/>
          </a:prstGeom>
          <a:noFill/>
          <a:ln w="50800">
            <a:solidFill>
              <a:srgbClr val="6666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5876"/>
                                        </p:tgtEl>
                                        <p:attrNameLst>
                                          <p:attrName>style.visibility</p:attrName>
                                        </p:attrNameLst>
                                      </p:cBhvr>
                                      <p:to>
                                        <p:strVal val="visible"/>
                                      </p:to>
                                    </p:set>
                                    <p:animEffect transition="in" filter="slide(fromBottom)">
                                      <p:cBhvr>
                                        <p:cTn id="7" dur="500"/>
                                        <p:tgtEl>
                                          <p:spTgt spid="3358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5875"/>
                                        </p:tgtEl>
                                        <p:attrNameLst>
                                          <p:attrName>style.visibility</p:attrName>
                                        </p:attrNameLst>
                                      </p:cBhvr>
                                      <p:to>
                                        <p:strVal val="visible"/>
                                      </p:to>
                                    </p:set>
                                    <p:anim calcmode="lin" valueType="num">
                                      <p:cBhvr additive="base">
                                        <p:cTn id="12" dur="500" fill="hold"/>
                                        <p:tgtEl>
                                          <p:spTgt spid="335875"/>
                                        </p:tgtEl>
                                        <p:attrNameLst>
                                          <p:attrName>ppt_x</p:attrName>
                                        </p:attrNameLst>
                                      </p:cBhvr>
                                      <p:tavLst>
                                        <p:tav tm="0">
                                          <p:val>
                                            <p:strVal val="#ppt_x"/>
                                          </p:val>
                                        </p:tav>
                                        <p:tav tm="100000">
                                          <p:val>
                                            <p:strVal val="#ppt_x"/>
                                          </p:val>
                                        </p:tav>
                                      </p:tavLst>
                                    </p:anim>
                                    <p:anim calcmode="lin" valueType="num">
                                      <p:cBhvr additive="base">
                                        <p:cTn id="13" dur="500" fill="hold"/>
                                        <p:tgtEl>
                                          <p:spTgt spid="3358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5877"/>
                                        </p:tgtEl>
                                        <p:attrNameLst>
                                          <p:attrName>style.visibility</p:attrName>
                                        </p:attrNameLst>
                                      </p:cBhvr>
                                      <p:to>
                                        <p:strVal val="visible"/>
                                      </p:to>
                                    </p:set>
                                    <p:animEffect transition="in" filter="box(in)">
                                      <p:cBhvr>
                                        <p:cTn id="18" dur="500"/>
                                        <p:tgtEl>
                                          <p:spTgt spid="33587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35880"/>
                                        </p:tgtEl>
                                        <p:attrNameLst>
                                          <p:attrName>style.visibility</p:attrName>
                                        </p:attrNameLst>
                                      </p:cBhvr>
                                      <p:to>
                                        <p:strVal val="visible"/>
                                      </p:to>
                                    </p:set>
                                    <p:animEffect transition="in" filter="box(in)">
                                      <p:cBhvr>
                                        <p:cTn id="23" dur="500"/>
                                        <p:tgtEl>
                                          <p:spTgt spid="33588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35878"/>
                                        </p:tgtEl>
                                        <p:attrNameLst>
                                          <p:attrName>style.visibility</p:attrName>
                                        </p:attrNameLst>
                                      </p:cBhvr>
                                      <p:to>
                                        <p:strVal val="visible"/>
                                      </p:to>
                                    </p:set>
                                    <p:animEffect transition="in" filter="box(in)">
                                      <p:cBhvr>
                                        <p:cTn id="28" dur="500"/>
                                        <p:tgtEl>
                                          <p:spTgt spid="33587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35881"/>
                                        </p:tgtEl>
                                        <p:attrNameLst>
                                          <p:attrName>style.visibility</p:attrName>
                                        </p:attrNameLst>
                                      </p:cBhvr>
                                      <p:to>
                                        <p:strVal val="visible"/>
                                      </p:to>
                                    </p:set>
                                    <p:animEffect transition="in" filter="box(in)">
                                      <p:cBhvr>
                                        <p:cTn id="33" dur="500"/>
                                        <p:tgtEl>
                                          <p:spTgt spid="33588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35879"/>
                                        </p:tgtEl>
                                        <p:attrNameLst>
                                          <p:attrName>style.visibility</p:attrName>
                                        </p:attrNameLst>
                                      </p:cBhvr>
                                      <p:to>
                                        <p:strVal val="visible"/>
                                      </p:to>
                                    </p:set>
                                    <p:animEffect transition="in" filter="box(in)">
                                      <p:cBhvr>
                                        <p:cTn id="38" dur="500"/>
                                        <p:tgtEl>
                                          <p:spTgt spid="33587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35882"/>
                                        </p:tgtEl>
                                        <p:attrNameLst>
                                          <p:attrName>style.visibility</p:attrName>
                                        </p:attrNameLst>
                                      </p:cBhvr>
                                      <p:to>
                                        <p:strVal val="visible"/>
                                      </p:to>
                                    </p:set>
                                    <p:animEffect transition="in" filter="box(in)">
                                      <p:cBhvr>
                                        <p:cTn id="43" dur="500"/>
                                        <p:tgtEl>
                                          <p:spTgt spid="335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p:bldP spid="335877" grpId="0"/>
      <p:bldP spid="335878" grpId="0"/>
      <p:bldP spid="335879" grpId="0"/>
      <p:bldP spid="335880" grpId="0" animBg="1"/>
      <p:bldP spid="335881" grpId="0" animBg="1"/>
      <p:bldP spid="33588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descr="condensation-agents"/>
          <p:cNvPicPr>
            <a:picLocks noChangeAspect="1" noChangeArrowheads="1"/>
          </p:cNvPicPr>
          <p:nvPr/>
        </p:nvPicPr>
        <p:blipFill>
          <a:blip r:embed="rId3"/>
          <a:srcRect l="8603"/>
          <a:stretch>
            <a:fillRect/>
          </a:stretch>
        </p:blipFill>
        <p:spPr bwMode="auto">
          <a:xfrm>
            <a:off x="2667000" y="1543050"/>
            <a:ext cx="6172200" cy="5010150"/>
          </a:xfrm>
          <a:prstGeom prst="rect">
            <a:avLst/>
          </a:prstGeom>
          <a:noFill/>
          <a:ln w="9525">
            <a:noFill/>
            <a:miter lim="800000"/>
            <a:headEnd/>
            <a:tailEnd/>
          </a:ln>
        </p:spPr>
      </p:pic>
      <p:sp>
        <p:nvSpPr>
          <p:cNvPr id="46083" name="Rectangle 3"/>
          <p:cNvSpPr>
            <a:spLocks noGrp="1" noChangeArrowheads="1"/>
          </p:cNvSpPr>
          <p:nvPr>
            <p:ph type="title"/>
          </p:nvPr>
        </p:nvSpPr>
        <p:spPr>
          <a:noFill/>
          <a:ln w="139700" cmpd="tri">
            <a:solidFill>
              <a:schemeClr val="tx1"/>
            </a:solidFill>
          </a:ln>
        </p:spPr>
        <p:txBody>
          <a:bodyPr/>
          <a:lstStyle/>
          <a:p>
            <a:pPr eaLnBrk="1" hangingPunct="1"/>
            <a:r>
              <a:rPr lang="en-US" smtClean="0"/>
              <a:t>NUCLEIC ACIDS</a:t>
            </a:r>
          </a:p>
        </p:txBody>
      </p:sp>
      <p:sp>
        <p:nvSpPr>
          <p:cNvPr id="337924" name="Text Box 4"/>
          <p:cNvSpPr txBox="1">
            <a:spLocks noChangeArrowheads="1"/>
          </p:cNvSpPr>
          <p:nvPr/>
        </p:nvSpPr>
        <p:spPr bwMode="auto">
          <a:xfrm>
            <a:off x="0" y="2057400"/>
            <a:ext cx="2514600" cy="37496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rPr>
              <a:t>Condensation reactions (dehydration synthesis) join the nitrogen bases to the ribose.  The same type of reaction happens twice to join the phosphate group to the adjoining riboses.</a:t>
            </a:r>
          </a:p>
        </p:txBody>
      </p:sp>
      <p:sp>
        <p:nvSpPr>
          <p:cNvPr id="337925" name="WordArt 5"/>
          <p:cNvSpPr>
            <a:spLocks noChangeArrowheads="1" noChangeShapeType="1" noTextEdit="1"/>
          </p:cNvSpPr>
          <p:nvPr/>
        </p:nvSpPr>
        <p:spPr bwMode="auto">
          <a:xfrm rot="-1166402">
            <a:off x="3200400" y="2971800"/>
            <a:ext cx="5094288" cy="1716088"/>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Polynucleotides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slide(fromBottom)">
                                      <p:cBhvr>
                                        <p:cTn id="7" dur="500"/>
                                        <p:tgtEl>
                                          <p:spTgt spid="3379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37924"/>
                                        </p:tgtEl>
                                        <p:attrNameLst>
                                          <p:attrName>style.visibility</p:attrName>
                                        </p:attrNameLst>
                                      </p:cBhvr>
                                      <p:to>
                                        <p:strVal val="visible"/>
                                      </p:to>
                                    </p:set>
                                    <p:animEffect transition="in" filter="slide(fromBottom)">
                                      <p:cBhvr>
                                        <p:cTn id="12" dur="500"/>
                                        <p:tgtEl>
                                          <p:spTgt spid="3379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37925"/>
                                        </p:tgtEl>
                                        <p:attrNameLst>
                                          <p:attrName>style.visibility</p:attrName>
                                        </p:attrNameLst>
                                      </p:cBhvr>
                                      <p:to>
                                        <p:strVal val="visible"/>
                                      </p:to>
                                    </p:set>
                                    <p:animEffect transition="in" filter="wheel(4)">
                                      <p:cBhvr>
                                        <p:cTn id="17" dur="2000"/>
                                        <p:tgtEl>
                                          <p:spTgt spid="337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4" grpId="0"/>
      <p:bldP spid="3379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w="139700" cmpd="tri">
            <a:solidFill>
              <a:schemeClr val="tx1"/>
            </a:solidFill>
          </a:ln>
        </p:spPr>
        <p:txBody>
          <a:bodyPr/>
          <a:lstStyle/>
          <a:p>
            <a:pPr eaLnBrk="1" hangingPunct="1"/>
            <a:r>
              <a:rPr lang="en-US" smtClean="0"/>
              <a:t>NUCLEIC ACIDS</a:t>
            </a:r>
          </a:p>
        </p:txBody>
      </p:sp>
      <p:sp>
        <p:nvSpPr>
          <p:cNvPr id="339971" name="Text Box 3"/>
          <p:cNvSpPr txBox="1">
            <a:spLocks noChangeArrowheads="1"/>
          </p:cNvSpPr>
          <p:nvPr/>
        </p:nvSpPr>
        <p:spPr bwMode="auto">
          <a:xfrm>
            <a:off x="762000" y="1828800"/>
            <a:ext cx="4572000" cy="701675"/>
          </a:xfrm>
          <a:prstGeom prst="rect">
            <a:avLst/>
          </a:prstGeom>
          <a:noFill/>
          <a:ln w="9525">
            <a:noFill/>
            <a:miter lim="800000"/>
            <a:headEnd/>
            <a:tailEnd/>
          </a:ln>
        </p:spPr>
        <p:txBody>
          <a:bodyPr>
            <a:spAutoFit/>
          </a:bodyPr>
          <a:lstStyle/>
          <a:p>
            <a:pPr algn="ctr" eaLnBrk="1" hangingPunct="1">
              <a:spcBef>
                <a:spcPct val="50000"/>
              </a:spcBef>
            </a:pPr>
            <a:r>
              <a:rPr lang="en-US" sz="4000" b="1">
                <a:solidFill>
                  <a:srgbClr val="006699"/>
                </a:solidFill>
                <a:latin typeface="Arial" charset="0"/>
              </a:rPr>
              <a:t>Polynucleotides:</a:t>
            </a:r>
          </a:p>
        </p:txBody>
      </p:sp>
      <p:sp>
        <p:nvSpPr>
          <p:cNvPr id="339972" name="Text Box 4"/>
          <p:cNvSpPr txBox="1">
            <a:spLocks noChangeArrowheads="1"/>
          </p:cNvSpPr>
          <p:nvPr/>
        </p:nvSpPr>
        <p:spPr bwMode="auto">
          <a:xfrm>
            <a:off x="990600" y="2667000"/>
            <a:ext cx="3962400" cy="19208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rPr>
              <a:t>DNA – Deoxyribonucleic Acid is made up of 2 polynucleotide chains twisted around a central axis.  The nitrogen bases that make up DNA are  A, G, C, and T.</a:t>
            </a:r>
          </a:p>
        </p:txBody>
      </p:sp>
      <p:sp>
        <p:nvSpPr>
          <p:cNvPr id="339973" name="Text Box 5"/>
          <p:cNvSpPr txBox="1">
            <a:spLocks noChangeArrowheads="1"/>
          </p:cNvSpPr>
          <p:nvPr/>
        </p:nvSpPr>
        <p:spPr bwMode="auto">
          <a:xfrm>
            <a:off x="1066800" y="4876800"/>
            <a:ext cx="4038600" cy="13112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rPr>
              <a:t>RNA – Ribonucleic Acid is a single stranded chain made up of the nitrogen bases A, G, C, and U.</a:t>
            </a:r>
          </a:p>
        </p:txBody>
      </p:sp>
      <p:pic>
        <p:nvPicPr>
          <p:cNvPr id="339974" name="Picture 6" descr="rna"/>
          <p:cNvPicPr>
            <a:picLocks noChangeAspect="1" noChangeArrowheads="1"/>
          </p:cNvPicPr>
          <p:nvPr/>
        </p:nvPicPr>
        <p:blipFill>
          <a:blip r:embed="rId3"/>
          <a:srcRect/>
          <a:stretch>
            <a:fillRect/>
          </a:stretch>
        </p:blipFill>
        <p:spPr bwMode="auto">
          <a:xfrm>
            <a:off x="5867400" y="1609725"/>
            <a:ext cx="2709863" cy="524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9971"/>
                                        </p:tgtEl>
                                        <p:attrNameLst>
                                          <p:attrName>style.visibility</p:attrName>
                                        </p:attrNameLst>
                                      </p:cBhvr>
                                      <p:to>
                                        <p:strVal val="visible"/>
                                      </p:to>
                                    </p:set>
                                    <p:animEffect transition="in" filter="slide(fromBottom)">
                                      <p:cBhvr>
                                        <p:cTn id="7" dur="500"/>
                                        <p:tgtEl>
                                          <p:spTgt spid="3399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39972"/>
                                        </p:tgtEl>
                                        <p:attrNameLst>
                                          <p:attrName>style.visibility</p:attrName>
                                        </p:attrNameLst>
                                      </p:cBhvr>
                                      <p:to>
                                        <p:strVal val="visible"/>
                                      </p:to>
                                    </p:set>
                                    <p:animEffect transition="in" filter="slide(fromBottom)">
                                      <p:cBhvr>
                                        <p:cTn id="12" dur="500"/>
                                        <p:tgtEl>
                                          <p:spTgt spid="33997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39973"/>
                                        </p:tgtEl>
                                        <p:attrNameLst>
                                          <p:attrName>style.visibility</p:attrName>
                                        </p:attrNameLst>
                                      </p:cBhvr>
                                      <p:to>
                                        <p:strVal val="visible"/>
                                      </p:to>
                                    </p:set>
                                    <p:animEffect transition="in" filter="slide(fromBottom)">
                                      <p:cBhvr>
                                        <p:cTn id="17" dur="500"/>
                                        <p:tgtEl>
                                          <p:spTgt spid="33997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39974"/>
                                        </p:tgtEl>
                                        <p:attrNameLst>
                                          <p:attrName>style.visibility</p:attrName>
                                        </p:attrNameLst>
                                      </p:cBhvr>
                                      <p:to>
                                        <p:strVal val="visible"/>
                                      </p:to>
                                    </p:set>
                                    <p:animEffect transition="in" filter="wheel(4)">
                                      <p:cBhvr>
                                        <p:cTn id="22" dur="2000"/>
                                        <p:tgtEl>
                                          <p:spTgt spid="339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p:bldP spid="339972" grpId="0"/>
      <p:bldP spid="33997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48131"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4813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4813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4813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871431" name="Group 7"/>
          <p:cNvGraphicFramePr>
            <a:graphicFrameLocks noGrp="1"/>
          </p:cNvGraphicFramePr>
          <p:nvPr/>
        </p:nvGraphicFramePr>
        <p:xfrm>
          <a:off x="304800" y="914400"/>
          <a:ext cx="8610600" cy="5514975"/>
        </p:xfrm>
        <a:graphic>
          <a:graphicData uri="http://schemas.openxmlformats.org/drawingml/2006/table">
            <a:tbl>
              <a:tblPr/>
              <a:tblGrid>
                <a:gridCol w="1419225"/>
                <a:gridCol w="1419225"/>
                <a:gridCol w="1419225"/>
                <a:gridCol w="1420813"/>
                <a:gridCol w="1419225"/>
                <a:gridCol w="1512887"/>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8179" name="Picture 51" descr="http://www.ilexikon.com/images/6/69/Glukose-Ring.png"/>
          <p:cNvPicPr>
            <a:picLocks noChangeAspect="1" noChangeArrowheads="1"/>
          </p:cNvPicPr>
          <p:nvPr/>
        </p:nvPicPr>
        <p:blipFill>
          <a:blip r:embed="rId3" r:link="rId4"/>
          <a:srcRect/>
          <a:stretch>
            <a:fillRect/>
          </a:stretch>
        </p:blipFill>
        <p:spPr bwMode="auto">
          <a:xfrm>
            <a:off x="1905000" y="1524000"/>
            <a:ext cx="1041400" cy="993775"/>
          </a:xfrm>
          <a:prstGeom prst="rect">
            <a:avLst/>
          </a:prstGeom>
          <a:noFill/>
          <a:ln w="9525">
            <a:noFill/>
            <a:miter lim="800000"/>
            <a:headEnd/>
            <a:tailEnd/>
          </a:ln>
        </p:spPr>
      </p:pic>
      <p:pic>
        <p:nvPicPr>
          <p:cNvPr id="48180"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895600"/>
            <a:ext cx="1066800" cy="938213"/>
          </a:xfrm>
          <a:prstGeom prst="rect">
            <a:avLst/>
          </a:prstGeom>
          <a:solidFill>
            <a:schemeClr val="bg1"/>
          </a:solidFill>
          <a:ln w="9525">
            <a:noFill/>
            <a:miter lim="800000"/>
            <a:headEnd/>
            <a:tailEnd/>
          </a:ln>
        </p:spPr>
      </p:pic>
      <p:pic>
        <p:nvPicPr>
          <p:cNvPr id="48181" name="Picture 53" descr="Amino acid structure with R group down. [struct1.jpg]"/>
          <p:cNvPicPr>
            <a:picLocks noChangeAspect="1" noChangeArrowheads="1"/>
          </p:cNvPicPr>
          <p:nvPr/>
        </p:nvPicPr>
        <p:blipFill>
          <a:blip r:embed="rId7" r:link="rId8"/>
          <a:srcRect/>
          <a:stretch>
            <a:fillRect/>
          </a:stretch>
        </p:blipFill>
        <p:spPr bwMode="auto">
          <a:xfrm>
            <a:off x="1828800" y="4419600"/>
            <a:ext cx="1143000" cy="522288"/>
          </a:xfrm>
          <a:prstGeom prst="rect">
            <a:avLst/>
          </a:prstGeom>
          <a:noFill/>
          <a:ln w="9525">
            <a:noFill/>
            <a:miter lim="800000"/>
            <a:headEnd/>
            <a:tailEnd/>
          </a:ln>
        </p:spPr>
      </p:pic>
      <p:pic>
        <p:nvPicPr>
          <p:cNvPr id="48182"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715000"/>
            <a:ext cx="1074738" cy="601663"/>
          </a:xfrm>
          <a:prstGeom prst="rect">
            <a:avLst/>
          </a:prstGeom>
          <a:noFill/>
          <a:ln w="9525">
            <a:noFill/>
            <a:miter lim="800000"/>
            <a:headEnd/>
            <a:tailEnd/>
          </a:ln>
        </p:spPr>
      </p:pic>
      <p:sp>
        <p:nvSpPr>
          <p:cNvPr id="871479" name="Text Box 55"/>
          <p:cNvSpPr txBox="1">
            <a:spLocks noChangeArrowheads="1"/>
          </p:cNvSpPr>
          <p:nvPr/>
        </p:nvSpPr>
        <p:spPr bwMode="auto">
          <a:xfrm>
            <a:off x="4495800" y="5257800"/>
            <a:ext cx="1731963" cy="639763"/>
          </a:xfrm>
          <a:prstGeom prst="rect">
            <a:avLst/>
          </a:prstGeom>
          <a:noFill/>
          <a:ln w="9525">
            <a:noFill/>
            <a:miter lim="800000"/>
            <a:headEnd/>
            <a:tailEnd/>
          </a:ln>
        </p:spPr>
        <p:txBody>
          <a:bodyPr>
            <a:spAutoFit/>
          </a:bodyPr>
          <a:lstStyle/>
          <a:p>
            <a:pPr eaLnBrk="1" hangingPunct="1"/>
            <a:r>
              <a:rPr lang="en-US" sz="1200">
                <a:latin typeface="Arial" charset="0"/>
              </a:rPr>
              <a:t>Direct cell processes</a:t>
            </a:r>
          </a:p>
          <a:p>
            <a:pPr eaLnBrk="1" hangingPunct="1"/>
            <a:r>
              <a:rPr lang="en-US" sz="1200">
                <a:latin typeface="Arial" charset="0"/>
              </a:rPr>
              <a:t>Protein Synthesis</a:t>
            </a:r>
          </a:p>
          <a:p>
            <a:pPr eaLnBrk="1" hangingPunct="1"/>
            <a:r>
              <a:rPr lang="en-US" sz="1200">
                <a:latin typeface="Arial" charset="0"/>
              </a:rPr>
              <a:t>Cellular energy</a:t>
            </a:r>
          </a:p>
        </p:txBody>
      </p:sp>
      <p:sp>
        <p:nvSpPr>
          <p:cNvPr id="871480" name="Text Box 56"/>
          <p:cNvSpPr txBox="1">
            <a:spLocks noChangeArrowheads="1"/>
          </p:cNvSpPr>
          <p:nvPr/>
        </p:nvSpPr>
        <p:spPr bwMode="auto">
          <a:xfrm>
            <a:off x="6249988" y="5210175"/>
            <a:ext cx="912812" cy="1187450"/>
          </a:xfrm>
          <a:prstGeom prst="rect">
            <a:avLst/>
          </a:prstGeom>
          <a:noFill/>
          <a:ln w="9525">
            <a:noFill/>
            <a:miter lim="800000"/>
            <a:headEnd/>
            <a:tailEnd/>
          </a:ln>
        </p:spPr>
        <p:txBody>
          <a:bodyPr wrap="none">
            <a:spAutoFit/>
          </a:bodyPr>
          <a:lstStyle/>
          <a:p>
            <a:pPr algn="ctr" eaLnBrk="1" hangingPunct="1"/>
            <a:r>
              <a:rPr lang="en-US" sz="2400">
                <a:latin typeface="Arial" charset="0"/>
              </a:rPr>
              <a:t>DNA </a:t>
            </a:r>
          </a:p>
          <a:p>
            <a:pPr algn="ctr" eaLnBrk="1" hangingPunct="1"/>
            <a:r>
              <a:rPr lang="en-US" sz="2400">
                <a:latin typeface="Arial" charset="0"/>
              </a:rPr>
              <a:t>RNA</a:t>
            </a:r>
          </a:p>
          <a:p>
            <a:pPr algn="ctr" eaLnBrk="1" hangingPunct="1"/>
            <a:r>
              <a:rPr lang="en-US" sz="2400">
                <a:latin typeface="Arial" charset="0"/>
              </a:rPr>
              <a:t>ATP</a:t>
            </a:r>
          </a:p>
        </p:txBody>
      </p:sp>
      <p:sp>
        <p:nvSpPr>
          <p:cNvPr id="871481" name="Text Box 57"/>
          <p:cNvSpPr txBox="1">
            <a:spLocks noChangeArrowheads="1"/>
          </p:cNvSpPr>
          <p:nvPr/>
        </p:nvSpPr>
        <p:spPr bwMode="auto">
          <a:xfrm>
            <a:off x="7458075" y="5540375"/>
            <a:ext cx="1533525" cy="519113"/>
          </a:xfrm>
          <a:prstGeom prst="rect">
            <a:avLst/>
          </a:prstGeom>
          <a:noFill/>
          <a:ln w="9525">
            <a:noFill/>
            <a:miter lim="800000"/>
            <a:headEnd/>
            <a:tailEnd/>
          </a:ln>
        </p:spPr>
        <p:txBody>
          <a:bodyPr wrap="none">
            <a:spAutoFit/>
          </a:bodyPr>
          <a:lstStyle/>
          <a:p>
            <a:pPr algn="ctr" eaLnBrk="1" hangingPunct="1"/>
            <a:r>
              <a:rPr lang="en-US" sz="2800">
                <a:latin typeface="Arial" charset="0"/>
              </a:rPr>
              <a:t>None </a:t>
            </a:r>
            <a:r>
              <a:rPr lang="en-US" sz="2800">
                <a:latin typeface="Arial" charset="0"/>
                <a:sym typeface="Wingdings" pitchFamily="2" charset="2"/>
              </a:rPr>
              <a:t> </a:t>
            </a:r>
            <a:endParaRPr lang="en-US" sz="2800">
              <a:latin typeface="Arial" charset="0"/>
            </a:endParaRPr>
          </a:p>
        </p:txBody>
      </p:sp>
      <p:sp>
        <p:nvSpPr>
          <p:cNvPr id="871482" name="Text Box 58"/>
          <p:cNvSpPr txBox="1">
            <a:spLocks noChangeArrowheads="1"/>
          </p:cNvSpPr>
          <p:nvPr/>
        </p:nvSpPr>
        <p:spPr bwMode="auto">
          <a:xfrm>
            <a:off x="3429000" y="5181600"/>
            <a:ext cx="912813" cy="1187450"/>
          </a:xfrm>
          <a:prstGeom prst="rect">
            <a:avLst/>
          </a:prstGeom>
          <a:noFill/>
          <a:ln w="9525">
            <a:noFill/>
            <a:miter lim="800000"/>
            <a:headEnd/>
            <a:tailEnd/>
          </a:ln>
        </p:spPr>
        <p:txBody>
          <a:bodyPr wrap="none">
            <a:spAutoFit/>
          </a:bodyPr>
          <a:lstStyle/>
          <a:p>
            <a:pPr algn="ctr" eaLnBrk="1" hangingPunct="1"/>
            <a:r>
              <a:rPr lang="en-US" sz="2400">
                <a:latin typeface="Arial" charset="0"/>
              </a:rPr>
              <a:t>DNA </a:t>
            </a:r>
          </a:p>
          <a:p>
            <a:pPr algn="ctr" eaLnBrk="1" hangingPunct="1"/>
            <a:r>
              <a:rPr lang="en-US" sz="2400">
                <a:latin typeface="Arial" charset="0"/>
              </a:rPr>
              <a:t>RNA</a:t>
            </a:r>
          </a:p>
          <a:p>
            <a:pPr algn="ctr" eaLnBrk="1" hangingPunct="1"/>
            <a:r>
              <a:rPr lang="en-US" sz="2400">
                <a:latin typeface="Arial" charset="0"/>
              </a:rPr>
              <a:t>ATP</a:t>
            </a:r>
          </a:p>
        </p:txBody>
      </p:sp>
      <p:sp>
        <p:nvSpPr>
          <p:cNvPr id="48187" name="Text Box 59"/>
          <p:cNvSpPr txBox="1">
            <a:spLocks noChangeArrowheads="1"/>
          </p:cNvSpPr>
          <p:nvPr/>
        </p:nvSpPr>
        <p:spPr bwMode="auto">
          <a:xfrm>
            <a:off x="1736725" y="5213350"/>
            <a:ext cx="1082675" cy="274638"/>
          </a:xfrm>
          <a:prstGeom prst="rect">
            <a:avLst/>
          </a:prstGeom>
          <a:noFill/>
          <a:ln w="9525">
            <a:noFill/>
            <a:miter lim="800000"/>
            <a:headEnd/>
            <a:tailEnd/>
          </a:ln>
        </p:spPr>
        <p:txBody>
          <a:bodyPr wrap="none">
            <a:spAutoFit/>
          </a:bodyPr>
          <a:lstStyle/>
          <a:p>
            <a:r>
              <a:rPr lang="en-US" sz="1200" b="1"/>
              <a:t>Nucleotides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71482"/>
                                        </p:tgtEl>
                                        <p:attrNameLst>
                                          <p:attrName>style.visibility</p:attrName>
                                        </p:attrNameLst>
                                      </p:cBhvr>
                                      <p:to>
                                        <p:strVal val="visible"/>
                                      </p:to>
                                    </p:set>
                                    <p:anim calcmode="lin" valueType="num">
                                      <p:cBhvr>
                                        <p:cTn id="7" dur="1000" fill="hold"/>
                                        <p:tgtEl>
                                          <p:spTgt spid="871482"/>
                                        </p:tgtEl>
                                        <p:attrNameLst>
                                          <p:attrName>ppt_w</p:attrName>
                                        </p:attrNameLst>
                                      </p:cBhvr>
                                      <p:tavLst>
                                        <p:tav tm="0">
                                          <p:val>
                                            <p:strVal val="#ppt_w+.3"/>
                                          </p:val>
                                        </p:tav>
                                        <p:tav tm="100000">
                                          <p:val>
                                            <p:strVal val="#ppt_w"/>
                                          </p:val>
                                        </p:tav>
                                      </p:tavLst>
                                    </p:anim>
                                    <p:anim calcmode="lin" valueType="num">
                                      <p:cBhvr>
                                        <p:cTn id="8" dur="1000" fill="hold"/>
                                        <p:tgtEl>
                                          <p:spTgt spid="871482"/>
                                        </p:tgtEl>
                                        <p:attrNameLst>
                                          <p:attrName>ppt_h</p:attrName>
                                        </p:attrNameLst>
                                      </p:cBhvr>
                                      <p:tavLst>
                                        <p:tav tm="0">
                                          <p:val>
                                            <p:strVal val="#ppt_h"/>
                                          </p:val>
                                        </p:tav>
                                        <p:tav tm="100000">
                                          <p:val>
                                            <p:strVal val="#ppt_h"/>
                                          </p:val>
                                        </p:tav>
                                      </p:tavLst>
                                    </p:anim>
                                    <p:animEffect transition="in" filter="fade">
                                      <p:cBhvr>
                                        <p:cTn id="9" dur="1000"/>
                                        <p:tgtEl>
                                          <p:spTgt spid="87148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71480"/>
                                        </p:tgtEl>
                                        <p:attrNameLst>
                                          <p:attrName>style.visibility</p:attrName>
                                        </p:attrNameLst>
                                      </p:cBhvr>
                                      <p:to>
                                        <p:strVal val="visible"/>
                                      </p:to>
                                    </p:set>
                                    <p:anim calcmode="lin" valueType="num">
                                      <p:cBhvr>
                                        <p:cTn id="12" dur="1000" fill="hold"/>
                                        <p:tgtEl>
                                          <p:spTgt spid="871480"/>
                                        </p:tgtEl>
                                        <p:attrNameLst>
                                          <p:attrName>ppt_w</p:attrName>
                                        </p:attrNameLst>
                                      </p:cBhvr>
                                      <p:tavLst>
                                        <p:tav tm="0">
                                          <p:val>
                                            <p:strVal val="#ppt_w+.3"/>
                                          </p:val>
                                        </p:tav>
                                        <p:tav tm="100000">
                                          <p:val>
                                            <p:strVal val="#ppt_w"/>
                                          </p:val>
                                        </p:tav>
                                      </p:tavLst>
                                    </p:anim>
                                    <p:anim calcmode="lin" valueType="num">
                                      <p:cBhvr>
                                        <p:cTn id="13" dur="1000" fill="hold"/>
                                        <p:tgtEl>
                                          <p:spTgt spid="871480"/>
                                        </p:tgtEl>
                                        <p:attrNameLst>
                                          <p:attrName>ppt_h</p:attrName>
                                        </p:attrNameLst>
                                      </p:cBhvr>
                                      <p:tavLst>
                                        <p:tav tm="0">
                                          <p:val>
                                            <p:strVal val="#ppt_h"/>
                                          </p:val>
                                        </p:tav>
                                        <p:tav tm="100000">
                                          <p:val>
                                            <p:strVal val="#ppt_h"/>
                                          </p:val>
                                        </p:tav>
                                      </p:tavLst>
                                    </p:anim>
                                    <p:animEffect transition="in" filter="fade">
                                      <p:cBhvr>
                                        <p:cTn id="14" dur="1000"/>
                                        <p:tgtEl>
                                          <p:spTgt spid="87148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71479"/>
                                        </p:tgtEl>
                                        <p:attrNameLst>
                                          <p:attrName>style.visibility</p:attrName>
                                        </p:attrNameLst>
                                      </p:cBhvr>
                                      <p:to>
                                        <p:strVal val="visible"/>
                                      </p:to>
                                    </p:set>
                                    <p:anim calcmode="lin" valueType="num">
                                      <p:cBhvr>
                                        <p:cTn id="19" dur="1000" fill="hold"/>
                                        <p:tgtEl>
                                          <p:spTgt spid="871479"/>
                                        </p:tgtEl>
                                        <p:attrNameLst>
                                          <p:attrName>ppt_w</p:attrName>
                                        </p:attrNameLst>
                                      </p:cBhvr>
                                      <p:tavLst>
                                        <p:tav tm="0">
                                          <p:val>
                                            <p:strVal val="#ppt_w+.3"/>
                                          </p:val>
                                        </p:tav>
                                        <p:tav tm="100000">
                                          <p:val>
                                            <p:strVal val="#ppt_w"/>
                                          </p:val>
                                        </p:tav>
                                      </p:tavLst>
                                    </p:anim>
                                    <p:anim calcmode="lin" valueType="num">
                                      <p:cBhvr>
                                        <p:cTn id="20" dur="1000" fill="hold"/>
                                        <p:tgtEl>
                                          <p:spTgt spid="871479"/>
                                        </p:tgtEl>
                                        <p:attrNameLst>
                                          <p:attrName>ppt_h</p:attrName>
                                        </p:attrNameLst>
                                      </p:cBhvr>
                                      <p:tavLst>
                                        <p:tav tm="0">
                                          <p:val>
                                            <p:strVal val="#ppt_h"/>
                                          </p:val>
                                        </p:tav>
                                        <p:tav tm="100000">
                                          <p:val>
                                            <p:strVal val="#ppt_h"/>
                                          </p:val>
                                        </p:tav>
                                      </p:tavLst>
                                    </p:anim>
                                    <p:animEffect transition="in" filter="fade">
                                      <p:cBhvr>
                                        <p:cTn id="21" dur="1000"/>
                                        <p:tgtEl>
                                          <p:spTgt spid="871479"/>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871481"/>
                                        </p:tgtEl>
                                        <p:attrNameLst>
                                          <p:attrName>style.visibility</p:attrName>
                                        </p:attrNameLst>
                                      </p:cBhvr>
                                      <p:to>
                                        <p:strVal val="visible"/>
                                      </p:to>
                                    </p:set>
                                    <p:anim calcmode="lin" valueType="num">
                                      <p:cBhvr>
                                        <p:cTn id="26" dur="1000" fill="hold"/>
                                        <p:tgtEl>
                                          <p:spTgt spid="871481"/>
                                        </p:tgtEl>
                                        <p:attrNameLst>
                                          <p:attrName>ppt_w</p:attrName>
                                        </p:attrNameLst>
                                      </p:cBhvr>
                                      <p:tavLst>
                                        <p:tav tm="0">
                                          <p:val>
                                            <p:strVal val="#ppt_w+.3"/>
                                          </p:val>
                                        </p:tav>
                                        <p:tav tm="100000">
                                          <p:val>
                                            <p:strVal val="#ppt_w"/>
                                          </p:val>
                                        </p:tav>
                                      </p:tavLst>
                                    </p:anim>
                                    <p:anim calcmode="lin" valueType="num">
                                      <p:cBhvr>
                                        <p:cTn id="27" dur="1000" fill="hold"/>
                                        <p:tgtEl>
                                          <p:spTgt spid="871481"/>
                                        </p:tgtEl>
                                        <p:attrNameLst>
                                          <p:attrName>ppt_h</p:attrName>
                                        </p:attrNameLst>
                                      </p:cBhvr>
                                      <p:tavLst>
                                        <p:tav tm="0">
                                          <p:val>
                                            <p:strVal val="#ppt_h"/>
                                          </p:val>
                                        </p:tav>
                                        <p:tav tm="100000">
                                          <p:val>
                                            <p:strVal val="#ppt_h"/>
                                          </p:val>
                                        </p:tav>
                                      </p:tavLst>
                                    </p:anim>
                                    <p:animEffect transition="in" filter="fade">
                                      <p:cBhvr>
                                        <p:cTn id="28" dur="1000"/>
                                        <p:tgtEl>
                                          <p:spTgt spid="871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79" grpId="0"/>
      <p:bldP spid="871480" grpId="0"/>
      <p:bldP spid="871481" grpId="0"/>
      <p:bldP spid="8714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2819400" y="0"/>
            <a:ext cx="5181600" cy="1470025"/>
          </a:xfrm>
          <a:prstGeom prst="rect">
            <a:avLst/>
          </a:prstGeom>
          <a:noFill/>
          <a:ln w="9525">
            <a:noFill/>
            <a:miter lim="800000"/>
            <a:headEnd/>
            <a:tailEnd/>
          </a:ln>
        </p:spPr>
        <p:txBody>
          <a:bodyPr anchor="ctr"/>
          <a:lstStyle/>
          <a:p>
            <a:pPr eaLnBrk="1" hangingPunct="1"/>
            <a:r>
              <a:rPr lang="en-US" sz="4400" b="1">
                <a:solidFill>
                  <a:schemeClr val="tx2"/>
                </a:solidFill>
                <a:latin typeface="Arial" charset="0"/>
              </a:rPr>
              <a:t>Enzyme Activity</a:t>
            </a:r>
          </a:p>
        </p:txBody>
      </p:sp>
      <p:sp>
        <p:nvSpPr>
          <p:cNvPr id="49155" name="Rectangle 5"/>
          <p:cNvSpPr>
            <a:spLocks noChangeArrowheads="1"/>
          </p:cNvSpPr>
          <p:nvPr/>
        </p:nvSpPr>
        <p:spPr bwMode="auto">
          <a:xfrm>
            <a:off x="1828800" y="1295400"/>
            <a:ext cx="7315200" cy="1752600"/>
          </a:xfrm>
          <a:prstGeom prst="rect">
            <a:avLst/>
          </a:prstGeom>
          <a:noFill/>
          <a:ln w="9525">
            <a:noFill/>
            <a:miter lim="800000"/>
            <a:headEnd/>
            <a:tailEnd/>
          </a:ln>
        </p:spPr>
        <p:txBody>
          <a:bodyPr/>
          <a:lstStyle/>
          <a:p>
            <a:pPr marL="342900" indent="-342900" algn="ctr" eaLnBrk="1" hangingPunct="1">
              <a:spcBef>
                <a:spcPct val="20000"/>
              </a:spcBef>
            </a:pPr>
            <a:r>
              <a:rPr lang="en-US" sz="3600">
                <a:latin typeface="Arial" charset="0"/>
              </a:rPr>
              <a:t>Measuring the Effect of Enzyme Concentration</a:t>
            </a:r>
          </a:p>
        </p:txBody>
      </p:sp>
      <p:pic>
        <p:nvPicPr>
          <p:cNvPr id="49156" name="Picture 11" descr="06-15-CatalyticCycle-L"/>
          <p:cNvPicPr>
            <a:picLocks noChangeAspect="1" noChangeArrowheads="1"/>
          </p:cNvPicPr>
          <p:nvPr/>
        </p:nvPicPr>
        <p:blipFill>
          <a:blip r:embed="rId3"/>
          <a:srcRect/>
          <a:stretch>
            <a:fillRect/>
          </a:stretch>
        </p:blipFill>
        <p:spPr bwMode="auto">
          <a:xfrm>
            <a:off x="3505200" y="2590800"/>
            <a:ext cx="413385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http://hsc.csu.edu.au/biology/core/balance/9_2_1/image1.jpg"/>
          <p:cNvPicPr>
            <a:picLocks noChangeAspect="1" noChangeArrowheads="1"/>
          </p:cNvPicPr>
          <p:nvPr/>
        </p:nvPicPr>
        <p:blipFill>
          <a:blip r:embed="rId3" r:link="rId4"/>
          <a:srcRect/>
          <a:stretch>
            <a:fillRect/>
          </a:stretch>
        </p:blipFill>
        <p:spPr bwMode="auto">
          <a:xfrm>
            <a:off x="0" y="0"/>
            <a:ext cx="9144000" cy="2909888"/>
          </a:xfrm>
          <a:prstGeom prst="rect">
            <a:avLst/>
          </a:prstGeom>
          <a:noFill/>
          <a:ln w="9525">
            <a:noFill/>
            <a:miter lim="800000"/>
            <a:headEnd/>
            <a:tailEnd/>
          </a:ln>
        </p:spPr>
      </p:pic>
      <p:sp>
        <p:nvSpPr>
          <p:cNvPr id="50179" name="Rectangle 15"/>
          <p:cNvSpPr>
            <a:spLocks noChangeArrowheads="1"/>
          </p:cNvSpPr>
          <p:nvPr/>
        </p:nvSpPr>
        <p:spPr bwMode="auto">
          <a:xfrm>
            <a:off x="6435725" y="0"/>
            <a:ext cx="2708275" cy="214313"/>
          </a:xfrm>
          <a:prstGeom prst="rect">
            <a:avLst/>
          </a:prstGeom>
          <a:noFill/>
          <a:ln w="9525">
            <a:noFill/>
            <a:miter lim="800000"/>
            <a:headEnd/>
            <a:tailEnd/>
          </a:ln>
        </p:spPr>
        <p:txBody>
          <a:bodyPr wrap="none">
            <a:spAutoFit/>
          </a:bodyPr>
          <a:lstStyle/>
          <a:p>
            <a:pPr>
              <a:spcBef>
                <a:spcPct val="50000"/>
              </a:spcBef>
            </a:pPr>
            <a:r>
              <a:rPr lang="en-US" sz="800"/>
              <a:t>Drawing Courtesy of Keeley Lowery- Carroll High School</a:t>
            </a:r>
          </a:p>
        </p:txBody>
      </p:sp>
      <p:sp>
        <p:nvSpPr>
          <p:cNvPr id="50180" name="Text Box 17"/>
          <p:cNvSpPr txBox="1">
            <a:spLocks noChangeArrowheads="1"/>
          </p:cNvSpPr>
          <p:nvPr/>
        </p:nvSpPr>
        <p:spPr bwMode="auto">
          <a:xfrm>
            <a:off x="0" y="2803525"/>
            <a:ext cx="9144000" cy="4359275"/>
          </a:xfrm>
          <a:prstGeom prst="rect">
            <a:avLst/>
          </a:prstGeom>
          <a:solidFill>
            <a:schemeClr val="bg1"/>
          </a:solidFill>
          <a:ln w="9525">
            <a:noFill/>
            <a:miter lim="800000"/>
            <a:headEnd/>
            <a:tailEnd/>
          </a:ln>
        </p:spPr>
        <p:txBody>
          <a:bodyPr>
            <a:spAutoFit/>
          </a:bodyPr>
          <a:lstStyle/>
          <a:p>
            <a:pPr lvl="1">
              <a:spcBef>
                <a:spcPct val="50000"/>
              </a:spcBef>
              <a:buFontTx/>
              <a:buChar char="•"/>
            </a:pPr>
            <a:r>
              <a:rPr lang="en-US" sz="2000" u="sng"/>
              <a:t>Enzymes</a:t>
            </a:r>
            <a:r>
              <a:rPr lang="en-US" sz="2000"/>
              <a:t> and </a:t>
            </a:r>
            <a:r>
              <a:rPr lang="en-US" sz="2000" u="sng"/>
              <a:t>Catalysts</a:t>
            </a:r>
            <a:r>
              <a:rPr lang="en-US" sz="2000"/>
              <a:t> speed up reactions by lowering activation energy without being used up!  Substrates are placed in close proximity and the correct orientation to interact.</a:t>
            </a:r>
          </a:p>
          <a:p>
            <a:pPr lvl="1">
              <a:spcBef>
                <a:spcPct val="50000"/>
              </a:spcBef>
              <a:buFontTx/>
              <a:buChar char="•"/>
            </a:pPr>
            <a:r>
              <a:rPr lang="en-US" sz="2000" u="sng"/>
              <a:t>Activation Energy</a:t>
            </a:r>
            <a:r>
              <a:rPr lang="en-US" sz="2000"/>
              <a:t>- energy needed to start a reaction.</a:t>
            </a:r>
          </a:p>
          <a:p>
            <a:pPr lvl="1">
              <a:spcBef>
                <a:spcPct val="50000"/>
              </a:spcBef>
              <a:buFontTx/>
              <a:buChar char="•"/>
            </a:pPr>
            <a:r>
              <a:rPr lang="en-US" sz="2000" u="sng"/>
              <a:t>Substrate</a:t>
            </a:r>
            <a:r>
              <a:rPr lang="en-US" sz="2000"/>
              <a:t>- chemical that bond to the active site.</a:t>
            </a:r>
          </a:p>
          <a:p>
            <a:pPr lvl="1">
              <a:spcBef>
                <a:spcPct val="50000"/>
              </a:spcBef>
              <a:buFontTx/>
              <a:buChar char="•"/>
            </a:pPr>
            <a:r>
              <a:rPr lang="en-US" sz="2000" u="sng"/>
              <a:t>Enzyme-Substrate Complex-</a:t>
            </a:r>
            <a:r>
              <a:rPr lang="en-US" sz="2000"/>
              <a:t> The substrate and enzyme are bonded together.</a:t>
            </a:r>
          </a:p>
          <a:p>
            <a:pPr lvl="1">
              <a:spcBef>
                <a:spcPct val="50000"/>
              </a:spcBef>
              <a:buFontTx/>
              <a:buChar char="•"/>
            </a:pPr>
            <a:r>
              <a:rPr lang="en-US" sz="2000" u="sng"/>
              <a:t>Inhibitors</a:t>
            </a:r>
          </a:p>
          <a:p>
            <a:pPr lvl="2">
              <a:spcBef>
                <a:spcPct val="50000"/>
              </a:spcBef>
              <a:buFontTx/>
              <a:buChar char="•"/>
            </a:pPr>
            <a:r>
              <a:rPr lang="en-US" sz="2000" u="sng"/>
              <a:t>Competitive</a:t>
            </a:r>
            <a:r>
              <a:rPr lang="en-US" sz="2000"/>
              <a:t>- Competes for the active site with the substrate.</a:t>
            </a:r>
          </a:p>
          <a:p>
            <a:pPr lvl="2">
              <a:spcBef>
                <a:spcPct val="50000"/>
              </a:spcBef>
              <a:buFontTx/>
              <a:buChar char="•"/>
            </a:pPr>
            <a:r>
              <a:rPr lang="en-US" sz="2000" u="sng"/>
              <a:t>Non-competitive</a:t>
            </a:r>
            <a:r>
              <a:rPr lang="en-US" sz="2000"/>
              <a:t>- change the shape of the active site so the substrate cannot attach to the site.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Enzyme Activity</a:t>
            </a:r>
          </a:p>
        </p:txBody>
      </p:sp>
      <p:sp>
        <p:nvSpPr>
          <p:cNvPr id="51203" name="Rectangle 3"/>
          <p:cNvSpPr>
            <a:spLocks noGrp="1" noChangeArrowheads="1"/>
          </p:cNvSpPr>
          <p:nvPr>
            <p:ph type="body" idx="1"/>
          </p:nvPr>
        </p:nvSpPr>
        <p:spPr/>
        <p:txBody>
          <a:bodyPr/>
          <a:lstStyle/>
          <a:p>
            <a:pPr eaLnBrk="1" hangingPunct="1">
              <a:buFontTx/>
              <a:buNone/>
            </a:pPr>
            <a:r>
              <a:rPr lang="en-US" smtClean="0"/>
              <a:t>Today’s reaction:</a:t>
            </a:r>
          </a:p>
          <a:p>
            <a:pPr eaLnBrk="1" hangingPunct="1">
              <a:buFontTx/>
              <a:buNone/>
            </a:pPr>
            <a:r>
              <a:rPr lang="en-US" smtClean="0"/>
              <a:t>		                         </a:t>
            </a:r>
            <a:r>
              <a:rPr lang="en-US" sz="1800" smtClean="0"/>
              <a:t>catalase</a:t>
            </a:r>
            <a:r>
              <a:rPr lang="en-US" smtClean="0"/>
              <a:t>		</a:t>
            </a:r>
          </a:p>
          <a:p>
            <a:pPr eaLnBrk="1" hangingPunct="1">
              <a:buFontTx/>
              <a:buNone/>
            </a:pPr>
            <a:r>
              <a:rPr lang="en-US" smtClean="0"/>
              <a:t>	Hydrogen peroxide   	        water + oxygen</a:t>
            </a:r>
          </a:p>
          <a:p>
            <a:pPr eaLnBrk="1" hangingPunct="1">
              <a:buFontTx/>
              <a:buNone/>
            </a:pPr>
            <a:endParaRPr lang="en-US" smtClean="0"/>
          </a:p>
          <a:p>
            <a:pPr eaLnBrk="1" hangingPunct="1">
              <a:buFontTx/>
              <a:buNone/>
            </a:pPr>
            <a:endParaRPr lang="en-US" smtClean="0"/>
          </a:p>
          <a:p>
            <a:pPr eaLnBrk="1" hangingPunct="1">
              <a:buFontTx/>
              <a:buNone/>
            </a:pPr>
            <a:r>
              <a:rPr lang="en-US" smtClean="0"/>
              <a:t>What is the enzyme?  substrate?  product(s)?</a:t>
            </a:r>
          </a:p>
        </p:txBody>
      </p:sp>
      <p:sp>
        <p:nvSpPr>
          <p:cNvPr id="51204" name="Line 5"/>
          <p:cNvSpPr>
            <a:spLocks noChangeShapeType="1"/>
          </p:cNvSpPr>
          <p:nvPr/>
        </p:nvSpPr>
        <p:spPr bwMode="auto">
          <a:xfrm>
            <a:off x="4953000" y="2743200"/>
            <a:ext cx="1066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a:spLocks noGrp="1" noChangeArrowheads="1"/>
          </p:cNvSpPr>
          <p:nvPr>
            <p:ph type="title"/>
          </p:nvPr>
        </p:nvSpPr>
        <p:spPr>
          <a:xfrm>
            <a:off x="457200" y="76200"/>
            <a:ext cx="8229600" cy="1143000"/>
          </a:xfrm>
          <a:noFill/>
        </p:spPr>
        <p:txBody>
          <a:bodyPr/>
          <a:lstStyle/>
          <a:p>
            <a:pPr eaLnBrk="1" hangingPunct="1"/>
            <a:r>
              <a:rPr lang="en-US" b="1" smtClean="0"/>
              <a:t>Organic Substances</a:t>
            </a:r>
          </a:p>
        </p:txBody>
      </p:sp>
      <p:sp>
        <p:nvSpPr>
          <p:cNvPr id="266243" name="Text Box 3"/>
          <p:cNvSpPr txBox="1">
            <a:spLocks noChangeArrowheads="1"/>
          </p:cNvSpPr>
          <p:nvPr/>
        </p:nvSpPr>
        <p:spPr bwMode="auto">
          <a:xfrm>
            <a:off x="457200" y="1295400"/>
            <a:ext cx="7940675" cy="1079500"/>
          </a:xfrm>
          <a:prstGeom prst="rect">
            <a:avLst/>
          </a:prstGeom>
          <a:noFill/>
          <a:ln w="9525">
            <a:noFill/>
            <a:miter lim="800000"/>
            <a:headEnd/>
            <a:tailEnd/>
          </a:ln>
          <a:effectLst/>
        </p:spPr>
        <p:txBody>
          <a:bodyPr>
            <a:spAutoFit/>
          </a:bodyPr>
          <a:lstStyle/>
          <a:p>
            <a:pPr eaLnBrk="1" hangingPunct="1">
              <a:lnSpc>
                <a:spcPct val="90000"/>
              </a:lnSpc>
              <a:spcBef>
                <a:spcPct val="20000"/>
              </a:spcBef>
              <a:defRPr/>
            </a:pPr>
            <a:r>
              <a:rPr lang="en-US" sz="3600" b="1">
                <a:solidFill>
                  <a:srgbClr val="CC99FF"/>
                </a:solidFill>
                <a:effectLst>
                  <a:outerShdw blurRad="38100" dist="38100" dir="2700000" algn="tl">
                    <a:srgbClr val="000000"/>
                  </a:outerShdw>
                </a:effectLst>
                <a:latin typeface="Arial" charset="0"/>
              </a:rPr>
              <a:t>Polymers</a:t>
            </a:r>
            <a:r>
              <a:rPr lang="en-US" sz="3600">
                <a:latin typeface="Arial" charset="0"/>
              </a:rPr>
              <a:t> are formed from the linking together of many similar </a:t>
            </a:r>
            <a:r>
              <a:rPr lang="en-US" sz="3600" b="1">
                <a:solidFill>
                  <a:srgbClr val="CC99FF"/>
                </a:solidFill>
                <a:effectLst>
                  <a:outerShdw blurRad="38100" dist="38100" dir="2700000" algn="tl">
                    <a:srgbClr val="000000"/>
                  </a:outerShdw>
                </a:effectLst>
                <a:latin typeface="Arial" charset="0"/>
              </a:rPr>
              <a:t>monomers</a:t>
            </a:r>
            <a:r>
              <a:rPr lang="en-US" sz="3600">
                <a:latin typeface="Arial" charset="0"/>
              </a:rPr>
              <a:t>.  </a:t>
            </a:r>
          </a:p>
        </p:txBody>
      </p:sp>
      <p:sp>
        <p:nvSpPr>
          <p:cNvPr id="266244" name="Text Box 4"/>
          <p:cNvSpPr txBox="1">
            <a:spLocks noChangeArrowheads="1"/>
          </p:cNvSpPr>
          <p:nvPr/>
        </p:nvSpPr>
        <p:spPr bwMode="auto">
          <a:xfrm>
            <a:off x="457200" y="2541588"/>
            <a:ext cx="8458200" cy="1573212"/>
          </a:xfrm>
          <a:prstGeom prst="rect">
            <a:avLst/>
          </a:prstGeom>
          <a:noFill/>
          <a:ln w="9525">
            <a:noFill/>
            <a:miter lim="800000"/>
            <a:headEnd/>
            <a:tailEnd/>
          </a:ln>
          <a:effectLst/>
        </p:spPr>
        <p:txBody>
          <a:bodyPr>
            <a:spAutoFit/>
          </a:bodyPr>
          <a:lstStyle/>
          <a:p>
            <a:pPr eaLnBrk="1" hangingPunct="1">
              <a:lnSpc>
                <a:spcPct val="90000"/>
              </a:lnSpc>
              <a:spcBef>
                <a:spcPct val="20000"/>
              </a:spcBef>
              <a:defRPr/>
            </a:pPr>
            <a:r>
              <a:rPr lang="en-US" sz="3600">
                <a:latin typeface="Arial" charset="0"/>
              </a:rPr>
              <a:t>Monomers are joined through a process known as </a:t>
            </a:r>
            <a:r>
              <a:rPr lang="en-US" sz="3600" b="1">
                <a:solidFill>
                  <a:srgbClr val="CC99FF"/>
                </a:solidFill>
                <a:effectLst>
                  <a:outerShdw blurRad="38100" dist="38100" dir="2700000" algn="tl">
                    <a:srgbClr val="000000"/>
                  </a:outerShdw>
                </a:effectLst>
                <a:latin typeface="Arial" charset="0"/>
              </a:rPr>
              <a:t>dehydration synthesis</a:t>
            </a:r>
            <a:r>
              <a:rPr lang="en-US" sz="3600">
                <a:latin typeface="Arial" charset="0"/>
              </a:rPr>
              <a:t>, the removal of water.  </a:t>
            </a:r>
          </a:p>
        </p:txBody>
      </p:sp>
      <p:sp>
        <p:nvSpPr>
          <p:cNvPr id="266245" name="Text Box 5"/>
          <p:cNvSpPr txBox="1">
            <a:spLocks noChangeArrowheads="1"/>
          </p:cNvSpPr>
          <p:nvPr/>
        </p:nvSpPr>
        <p:spPr bwMode="auto">
          <a:xfrm>
            <a:off x="517525" y="4575175"/>
            <a:ext cx="7940675" cy="539750"/>
          </a:xfrm>
          <a:prstGeom prst="rect">
            <a:avLst/>
          </a:prstGeom>
          <a:noFill/>
          <a:ln w="9525" cap="rnd">
            <a:solidFill>
              <a:schemeClr val="tx1"/>
            </a:solidFill>
            <a:prstDash val="sysDot"/>
            <a:miter lim="800000"/>
            <a:headEnd/>
            <a:tailEnd/>
          </a:ln>
        </p:spPr>
        <p:txBody>
          <a:bodyPr>
            <a:spAutoFit/>
          </a:bodyPr>
          <a:lstStyle/>
          <a:p>
            <a:pPr eaLnBrk="1" hangingPunct="1">
              <a:lnSpc>
                <a:spcPct val="90000"/>
              </a:lnSpc>
              <a:spcBef>
                <a:spcPct val="20000"/>
              </a:spcBef>
            </a:pPr>
            <a:r>
              <a:rPr lang="en-US" sz="3200">
                <a:latin typeface="Arial" charset="0"/>
              </a:rPr>
              <a:t>monomer + monomer        polymer + H</a:t>
            </a:r>
            <a:r>
              <a:rPr lang="en-US" sz="3200" baseline="-25000">
                <a:latin typeface="Arial" charset="0"/>
              </a:rPr>
              <a:t>2</a:t>
            </a:r>
            <a:r>
              <a:rPr lang="en-US" sz="3200">
                <a:latin typeface="Arial" charset="0"/>
              </a:rPr>
              <a:t>O   </a:t>
            </a:r>
          </a:p>
        </p:txBody>
      </p:sp>
      <p:sp>
        <p:nvSpPr>
          <p:cNvPr id="266246" name="Line 6"/>
          <p:cNvSpPr>
            <a:spLocks noChangeShapeType="1"/>
          </p:cNvSpPr>
          <p:nvPr/>
        </p:nvSpPr>
        <p:spPr bwMode="auto">
          <a:xfrm>
            <a:off x="4708525" y="4846638"/>
            <a:ext cx="533400" cy="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44">
                                            <p:txEl>
                                              <p:pRg st="0" end="0"/>
                                            </p:txEl>
                                          </p:spTgt>
                                        </p:tgtEl>
                                        <p:attrNameLst>
                                          <p:attrName>style.visibility</p:attrName>
                                        </p:attrNameLst>
                                      </p:cBhvr>
                                      <p:to>
                                        <p:strVal val="visible"/>
                                      </p:to>
                                    </p:set>
                                    <p:anim calcmode="lin" valueType="num">
                                      <p:cBhvr additive="base">
                                        <p:cTn id="13" dur="500" fill="hold"/>
                                        <p:tgtEl>
                                          <p:spTgt spid="26624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66245"/>
                                        </p:tgtEl>
                                        <p:attrNameLst>
                                          <p:attrName>style.visibility</p:attrName>
                                        </p:attrNameLst>
                                      </p:cBhvr>
                                      <p:to>
                                        <p:strVal val="visible"/>
                                      </p:to>
                                    </p:set>
                                    <p:anim calcmode="lin" valueType="num">
                                      <p:cBhvr additive="base">
                                        <p:cTn id="19" dur="500" fill="hold"/>
                                        <p:tgtEl>
                                          <p:spTgt spid="266245"/>
                                        </p:tgtEl>
                                        <p:attrNameLst>
                                          <p:attrName>ppt_x</p:attrName>
                                        </p:attrNameLst>
                                      </p:cBhvr>
                                      <p:tavLst>
                                        <p:tav tm="0">
                                          <p:val>
                                            <p:strVal val="1+#ppt_w/2"/>
                                          </p:val>
                                        </p:tav>
                                        <p:tav tm="100000">
                                          <p:val>
                                            <p:strVal val="#ppt_x"/>
                                          </p:val>
                                        </p:tav>
                                      </p:tavLst>
                                    </p:anim>
                                    <p:anim calcmode="lin" valueType="num">
                                      <p:cBhvr additive="base">
                                        <p:cTn id="20" dur="500" fill="hold"/>
                                        <p:tgtEl>
                                          <p:spTgt spid="26624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66246"/>
                                        </p:tgtEl>
                                        <p:attrNameLst>
                                          <p:attrName>style.visibility</p:attrName>
                                        </p:attrNameLst>
                                      </p:cBhvr>
                                      <p:to>
                                        <p:strVal val="visible"/>
                                      </p:to>
                                    </p:set>
                                    <p:anim calcmode="lin" valueType="num">
                                      <p:cBhvr additive="base">
                                        <p:cTn id="23" dur="500" fill="hold"/>
                                        <p:tgtEl>
                                          <p:spTgt spid="266246"/>
                                        </p:tgtEl>
                                        <p:attrNameLst>
                                          <p:attrName>ppt_x</p:attrName>
                                        </p:attrNameLst>
                                      </p:cBhvr>
                                      <p:tavLst>
                                        <p:tav tm="0">
                                          <p:val>
                                            <p:strVal val="1+#ppt_w/2"/>
                                          </p:val>
                                        </p:tav>
                                        <p:tav tm="100000">
                                          <p:val>
                                            <p:strVal val="#ppt_x"/>
                                          </p:val>
                                        </p:tav>
                                      </p:tavLst>
                                    </p:anim>
                                    <p:anim calcmode="lin" valueType="num">
                                      <p:cBhvr additive="base">
                                        <p:cTn id="24" dur="500" fill="hold"/>
                                        <p:tgtEl>
                                          <p:spTgt spid="266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P spid="266244" grpId="0" build="p"/>
      <p:bldP spid="266245" grpId="0" animBg="1"/>
      <p:bldP spid="2662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hydration"/>
          <p:cNvPicPr>
            <a:picLocks noChangeAspect="1" noChangeArrowheads="1"/>
          </p:cNvPicPr>
          <p:nvPr/>
        </p:nvPicPr>
        <p:blipFill>
          <a:blip r:embed="rId3"/>
          <a:srcRect/>
          <a:stretch>
            <a:fillRect/>
          </a:stretch>
        </p:blipFill>
        <p:spPr bwMode="auto">
          <a:xfrm>
            <a:off x="0" y="1676400"/>
            <a:ext cx="9144000" cy="2638425"/>
          </a:xfrm>
          <a:prstGeom prst="rect">
            <a:avLst/>
          </a:prstGeom>
          <a:noFill/>
          <a:ln w="9525">
            <a:noFill/>
            <a:miter lim="800000"/>
            <a:headEnd/>
            <a:tailEnd/>
          </a:ln>
        </p:spPr>
      </p:pic>
      <p:grpSp>
        <p:nvGrpSpPr>
          <p:cNvPr id="2" name="Group 3"/>
          <p:cNvGrpSpPr>
            <a:grpSpLocks/>
          </p:cNvGrpSpPr>
          <p:nvPr/>
        </p:nvGrpSpPr>
        <p:grpSpPr bwMode="auto">
          <a:xfrm>
            <a:off x="2209800" y="4572000"/>
            <a:ext cx="6400800" cy="1438275"/>
            <a:chOff x="1392" y="2880"/>
            <a:chExt cx="4032" cy="906"/>
          </a:xfrm>
        </p:grpSpPr>
        <p:sp>
          <p:nvSpPr>
            <p:cNvPr id="8199" name="WordArt 4"/>
            <p:cNvSpPr>
              <a:spLocks noChangeArrowheads="1" noChangeShapeType="1" noTextEdit="1"/>
            </p:cNvSpPr>
            <p:nvPr/>
          </p:nvSpPr>
          <p:spPr bwMode="auto">
            <a:xfrm>
              <a:off x="2208" y="2976"/>
              <a:ext cx="3216" cy="810"/>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chemeClr val="folHlink"/>
                  </a:solidFill>
                  <a:effectLst>
                    <a:outerShdw dist="53882" dir="2700000" algn="ctr" rotWithShape="0">
                      <a:srgbClr val="9999FF">
                        <a:alpha val="79999"/>
                      </a:srgbClr>
                    </a:outerShdw>
                  </a:effectLst>
                  <a:latin typeface="Impact"/>
                </a:rPr>
                <a:t>Hydrolysis</a:t>
              </a:r>
            </a:p>
          </p:txBody>
        </p:sp>
        <p:sp>
          <p:nvSpPr>
            <p:cNvPr id="8200" name="AutoShape 5"/>
            <p:cNvSpPr>
              <a:spLocks noChangeArrowheads="1"/>
            </p:cNvSpPr>
            <p:nvPr/>
          </p:nvSpPr>
          <p:spPr bwMode="auto">
            <a:xfrm>
              <a:off x="1392" y="2880"/>
              <a:ext cx="1296" cy="288"/>
            </a:xfrm>
            <a:prstGeom prst="leftArrow">
              <a:avLst>
                <a:gd name="adj1" fmla="val 50000"/>
                <a:gd name="adj2" fmla="val 112500"/>
              </a:avLst>
            </a:prstGeom>
            <a:solidFill>
              <a:schemeClr val="folHlink"/>
            </a:solidFill>
            <a:ln w="9525">
              <a:noFill/>
              <a:miter lim="800000"/>
              <a:headEnd/>
              <a:tailEnd/>
            </a:ln>
          </p:spPr>
          <p:txBody>
            <a:bodyPr wrap="none" anchor="ctr"/>
            <a:lstStyle/>
            <a:p>
              <a:endParaRPr lang="en-US"/>
            </a:p>
          </p:txBody>
        </p:sp>
      </p:grpSp>
      <p:grpSp>
        <p:nvGrpSpPr>
          <p:cNvPr id="3" name="Group 6"/>
          <p:cNvGrpSpPr>
            <a:grpSpLocks/>
          </p:cNvGrpSpPr>
          <p:nvPr/>
        </p:nvGrpSpPr>
        <p:grpSpPr bwMode="auto">
          <a:xfrm>
            <a:off x="304800" y="304800"/>
            <a:ext cx="6477000" cy="1524000"/>
            <a:chOff x="192" y="192"/>
            <a:chExt cx="4080" cy="960"/>
          </a:xfrm>
        </p:grpSpPr>
        <p:sp>
          <p:nvSpPr>
            <p:cNvPr id="8197" name="WordArt 7"/>
            <p:cNvSpPr>
              <a:spLocks noChangeArrowheads="1" noChangeShapeType="1" noTextEdit="1"/>
            </p:cNvSpPr>
            <p:nvPr/>
          </p:nvSpPr>
          <p:spPr bwMode="auto">
            <a:xfrm>
              <a:off x="192" y="192"/>
              <a:ext cx="3696" cy="864"/>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rgbClr val="CC99FF"/>
                  </a:solidFill>
                  <a:effectLst>
                    <a:outerShdw dist="53882" dir="2700000" algn="ctr" rotWithShape="0">
                      <a:srgbClr val="9999FF">
                        <a:alpha val="79999"/>
                      </a:srgbClr>
                    </a:outerShdw>
                  </a:effectLst>
                  <a:latin typeface="Impact"/>
                </a:rPr>
                <a:t>Dehydration synthesis</a:t>
              </a:r>
            </a:p>
          </p:txBody>
        </p:sp>
        <p:sp>
          <p:nvSpPr>
            <p:cNvPr id="8198" name="AutoShape 8"/>
            <p:cNvSpPr>
              <a:spLocks noChangeArrowheads="1"/>
            </p:cNvSpPr>
            <p:nvPr/>
          </p:nvSpPr>
          <p:spPr bwMode="auto">
            <a:xfrm rot="10800000">
              <a:off x="2976" y="864"/>
              <a:ext cx="1296" cy="288"/>
            </a:xfrm>
            <a:prstGeom prst="leftArrow">
              <a:avLst>
                <a:gd name="adj1" fmla="val 50000"/>
                <a:gd name="adj2" fmla="val 112500"/>
              </a:avLst>
            </a:prstGeom>
            <a:solidFill>
              <a:srgbClr val="CC99FF"/>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a:spLocks noGrp="1" noChangeArrowheads="1"/>
          </p:cNvSpPr>
          <p:nvPr>
            <p:ph type="title"/>
          </p:nvPr>
        </p:nvSpPr>
        <p:spPr>
          <a:xfrm>
            <a:off x="457200" y="76200"/>
            <a:ext cx="8229600" cy="1143000"/>
          </a:xfrm>
          <a:noFill/>
        </p:spPr>
        <p:txBody>
          <a:bodyPr/>
          <a:lstStyle/>
          <a:p>
            <a:pPr eaLnBrk="1" hangingPunct="1"/>
            <a:r>
              <a:rPr lang="en-US" b="1" smtClean="0"/>
              <a:t>Organic Substances</a:t>
            </a:r>
          </a:p>
        </p:txBody>
      </p:sp>
      <p:sp>
        <p:nvSpPr>
          <p:cNvPr id="270339" name="Text Box 3"/>
          <p:cNvSpPr txBox="1">
            <a:spLocks noChangeArrowheads="1"/>
          </p:cNvSpPr>
          <p:nvPr/>
        </p:nvSpPr>
        <p:spPr bwMode="auto">
          <a:xfrm>
            <a:off x="457200" y="1371600"/>
            <a:ext cx="8458200" cy="3657600"/>
          </a:xfrm>
          <a:prstGeom prst="rect">
            <a:avLst/>
          </a:prstGeom>
          <a:noFill/>
          <a:ln w="9525">
            <a:noFill/>
            <a:miter lim="800000"/>
            <a:headEnd/>
            <a:tailEnd/>
          </a:ln>
          <a:effectLst/>
        </p:spPr>
        <p:txBody>
          <a:bodyPr>
            <a:spAutoFit/>
          </a:bodyPr>
          <a:lstStyle/>
          <a:p>
            <a:pPr eaLnBrk="1" hangingPunct="1">
              <a:lnSpc>
                <a:spcPct val="90000"/>
              </a:lnSpc>
              <a:spcBef>
                <a:spcPct val="20000"/>
              </a:spcBef>
              <a:defRPr/>
            </a:pPr>
            <a:r>
              <a:rPr lang="en-US" sz="3600" b="1">
                <a:solidFill>
                  <a:srgbClr val="CC99FF"/>
                </a:solidFill>
                <a:effectLst>
                  <a:outerShdw blurRad="38100" dist="38100" dir="2700000" algn="tl">
                    <a:srgbClr val="000000"/>
                  </a:outerShdw>
                </a:effectLst>
                <a:latin typeface="Arial" charset="0"/>
              </a:rPr>
              <a:t>Hydrolysis </a:t>
            </a:r>
            <a:r>
              <a:rPr lang="en-US" sz="3600">
                <a:latin typeface="Arial" charset="0"/>
              </a:rPr>
              <a:t>is the breaking of the bonds between monomers in a polymer by adding water.  </a:t>
            </a:r>
          </a:p>
          <a:p>
            <a:pPr eaLnBrk="1" hangingPunct="1">
              <a:lnSpc>
                <a:spcPct val="90000"/>
              </a:lnSpc>
              <a:spcBef>
                <a:spcPct val="20000"/>
              </a:spcBef>
              <a:defRPr/>
            </a:pPr>
            <a:r>
              <a:rPr lang="en-US" sz="3600">
                <a:latin typeface="Arial" charset="0"/>
              </a:rPr>
              <a:t>This process is necessary in digestion so that molecules can be small enough to be absorbed and transported into the cell.  </a:t>
            </a:r>
          </a:p>
        </p:txBody>
      </p:sp>
      <p:sp>
        <p:nvSpPr>
          <p:cNvPr id="270340" name="Text Box 4"/>
          <p:cNvSpPr txBox="1">
            <a:spLocks noChangeArrowheads="1"/>
          </p:cNvSpPr>
          <p:nvPr/>
        </p:nvSpPr>
        <p:spPr bwMode="auto">
          <a:xfrm>
            <a:off x="533400" y="5562600"/>
            <a:ext cx="7940675" cy="539750"/>
          </a:xfrm>
          <a:prstGeom prst="rect">
            <a:avLst/>
          </a:prstGeom>
          <a:noFill/>
          <a:ln w="9525" cap="rnd">
            <a:solidFill>
              <a:schemeClr val="tx1"/>
            </a:solidFill>
            <a:prstDash val="sysDot"/>
            <a:miter lim="800000"/>
            <a:headEnd/>
            <a:tailEnd/>
          </a:ln>
        </p:spPr>
        <p:txBody>
          <a:bodyPr>
            <a:spAutoFit/>
          </a:bodyPr>
          <a:lstStyle/>
          <a:p>
            <a:pPr eaLnBrk="1" hangingPunct="1">
              <a:lnSpc>
                <a:spcPct val="90000"/>
              </a:lnSpc>
              <a:spcBef>
                <a:spcPct val="20000"/>
              </a:spcBef>
            </a:pPr>
            <a:r>
              <a:rPr lang="en-US" sz="3200">
                <a:latin typeface="Arial" charset="0"/>
              </a:rPr>
              <a:t>polymer + H</a:t>
            </a:r>
            <a:r>
              <a:rPr lang="en-US" sz="3200" baseline="-25000">
                <a:latin typeface="Arial" charset="0"/>
              </a:rPr>
              <a:t>2</a:t>
            </a:r>
            <a:r>
              <a:rPr lang="en-US" sz="3200">
                <a:latin typeface="Arial" charset="0"/>
              </a:rPr>
              <a:t>O          monomer + monomer</a:t>
            </a:r>
          </a:p>
        </p:txBody>
      </p:sp>
      <p:sp>
        <p:nvSpPr>
          <p:cNvPr id="270341" name="Line 5"/>
          <p:cNvSpPr>
            <a:spLocks noChangeShapeType="1"/>
          </p:cNvSpPr>
          <p:nvPr/>
        </p:nvSpPr>
        <p:spPr bwMode="auto">
          <a:xfrm>
            <a:off x="3657600" y="5791200"/>
            <a:ext cx="533400" cy="0"/>
          </a:xfrm>
          <a:prstGeom prst="line">
            <a:avLst/>
          </a:prstGeom>
          <a:noFill/>
          <a:ln w="57150">
            <a:solidFill>
              <a:schemeClr val="tx1"/>
            </a:solidFill>
            <a:round/>
            <a:headEnd/>
            <a:tailEnd type="triangle" w="med" len="med"/>
          </a:ln>
        </p:spPr>
        <p:txBody>
          <a:bodyPr/>
          <a:lstStyle/>
          <a:p>
            <a:endParaRPr lang="en-US"/>
          </a:p>
        </p:txBody>
      </p:sp>
      <p:pic>
        <p:nvPicPr>
          <p:cNvPr id="270342" name="Picture 6" descr="MMj03363620000[1]"/>
          <p:cNvPicPr>
            <a:picLocks noChangeAspect="1" noChangeArrowheads="1" noCrop="1"/>
          </p:cNvPicPr>
          <p:nvPr/>
        </p:nvPicPr>
        <p:blipFill>
          <a:blip r:embed="rId3"/>
          <a:srcRect/>
          <a:stretch>
            <a:fillRect/>
          </a:stretch>
        </p:blipFill>
        <p:spPr bwMode="auto">
          <a:xfrm>
            <a:off x="7010400" y="4648200"/>
            <a:ext cx="18288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0339">
                                            <p:txEl>
                                              <p:pRg st="1" end="1"/>
                                            </p:txEl>
                                          </p:spTgt>
                                        </p:tgtEl>
                                        <p:attrNameLst>
                                          <p:attrName>style.visibility</p:attrName>
                                        </p:attrNameLst>
                                      </p:cBhvr>
                                      <p:to>
                                        <p:strVal val="visible"/>
                                      </p:to>
                                    </p:set>
                                    <p:anim calcmode="lin" valueType="num">
                                      <p:cBhvr additive="base">
                                        <p:cTn id="7" dur="500" fill="hold"/>
                                        <p:tgtEl>
                                          <p:spTgt spid="2703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0339">
                                            <p:txEl>
                                              <p:pRg st="1" end="1"/>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70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70342"/>
                                        </p:tgtEl>
                                        <p:attrNameLst>
                                          <p:attrName>style.visibility</p:attrName>
                                        </p:attrNameLst>
                                      </p:cBhvr>
                                      <p:to>
                                        <p:strVal val="hidden"/>
                                      </p:to>
                                    </p:set>
                                  </p:childTnLst>
                                </p:cTn>
                              </p:par>
                              <p:par>
                                <p:cTn id="15" presetID="2" presetClass="entr" presetSubtype="6" fill="hold" grpId="0" nodeType="withEffect">
                                  <p:stCondLst>
                                    <p:cond delay="0"/>
                                  </p:stCondLst>
                                  <p:childTnLst>
                                    <p:set>
                                      <p:cBhvr>
                                        <p:cTn id="16" dur="1" fill="hold">
                                          <p:stCondLst>
                                            <p:cond delay="0"/>
                                          </p:stCondLst>
                                        </p:cTn>
                                        <p:tgtEl>
                                          <p:spTgt spid="270340"/>
                                        </p:tgtEl>
                                        <p:attrNameLst>
                                          <p:attrName>style.visibility</p:attrName>
                                        </p:attrNameLst>
                                      </p:cBhvr>
                                      <p:to>
                                        <p:strVal val="visible"/>
                                      </p:to>
                                    </p:set>
                                    <p:anim calcmode="lin" valueType="num">
                                      <p:cBhvr additive="base">
                                        <p:cTn id="17" dur="500" fill="hold"/>
                                        <p:tgtEl>
                                          <p:spTgt spid="270340"/>
                                        </p:tgtEl>
                                        <p:attrNameLst>
                                          <p:attrName>ppt_x</p:attrName>
                                        </p:attrNameLst>
                                      </p:cBhvr>
                                      <p:tavLst>
                                        <p:tav tm="0">
                                          <p:val>
                                            <p:strVal val="1+#ppt_w/2"/>
                                          </p:val>
                                        </p:tav>
                                        <p:tav tm="100000">
                                          <p:val>
                                            <p:strVal val="#ppt_x"/>
                                          </p:val>
                                        </p:tav>
                                      </p:tavLst>
                                    </p:anim>
                                    <p:anim calcmode="lin" valueType="num">
                                      <p:cBhvr additive="base">
                                        <p:cTn id="18" dur="500" fill="hold"/>
                                        <p:tgtEl>
                                          <p:spTgt spid="270340"/>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270341"/>
                                        </p:tgtEl>
                                        <p:attrNameLst>
                                          <p:attrName>style.visibility</p:attrName>
                                        </p:attrNameLst>
                                      </p:cBhvr>
                                      <p:to>
                                        <p:strVal val="visible"/>
                                      </p:to>
                                    </p:set>
                                    <p:anim calcmode="lin" valueType="num">
                                      <p:cBhvr additive="base">
                                        <p:cTn id="21" dur="500" fill="hold"/>
                                        <p:tgtEl>
                                          <p:spTgt spid="270341"/>
                                        </p:tgtEl>
                                        <p:attrNameLst>
                                          <p:attrName>ppt_x</p:attrName>
                                        </p:attrNameLst>
                                      </p:cBhvr>
                                      <p:tavLst>
                                        <p:tav tm="0">
                                          <p:val>
                                            <p:strVal val="1+#ppt_w/2"/>
                                          </p:val>
                                        </p:tav>
                                        <p:tav tm="100000">
                                          <p:val>
                                            <p:strVal val="#ppt_x"/>
                                          </p:val>
                                        </p:tav>
                                      </p:tavLst>
                                    </p:anim>
                                    <p:anim calcmode="lin" valueType="num">
                                      <p:cBhvr additive="base">
                                        <p:cTn id="22" dur="500" fill="hold"/>
                                        <p:tgtEl>
                                          <p:spTgt spid="270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P spid="270340" grpId="0" animBg="1"/>
      <p:bldP spid="2703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10243"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0244"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0245"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0246"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272446" name="Group 62"/>
          <p:cNvGraphicFramePr>
            <a:graphicFrameLocks noGrp="1"/>
          </p:cNvGraphicFramePr>
          <p:nvPr/>
        </p:nvGraphicFramePr>
        <p:xfrm>
          <a:off x="304800" y="914400"/>
          <a:ext cx="8610600" cy="5514975"/>
        </p:xfrm>
        <a:graphic>
          <a:graphicData uri="http://schemas.openxmlformats.org/drawingml/2006/table">
            <a:tbl>
              <a:tblPr/>
              <a:tblGrid>
                <a:gridCol w="1419225"/>
                <a:gridCol w="1419225"/>
                <a:gridCol w="1419225"/>
                <a:gridCol w="1420813"/>
                <a:gridCol w="1419225"/>
                <a:gridCol w="1512887"/>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10291" name="Picture 51" descr="http://www.ilexikon.com/images/6/69/Glukose-Ring.png"/>
          <p:cNvPicPr>
            <a:picLocks noChangeAspect="1" noChangeArrowheads="1"/>
          </p:cNvPicPr>
          <p:nvPr/>
        </p:nvPicPr>
        <p:blipFill>
          <a:blip r:embed="rId3" r:link="rId4"/>
          <a:srcRect/>
          <a:stretch>
            <a:fillRect/>
          </a:stretch>
        </p:blipFill>
        <p:spPr bwMode="auto">
          <a:xfrm>
            <a:off x="1905000" y="1600200"/>
            <a:ext cx="965200" cy="920750"/>
          </a:xfrm>
          <a:prstGeom prst="rect">
            <a:avLst/>
          </a:prstGeom>
          <a:noFill/>
          <a:ln w="9525">
            <a:noFill/>
            <a:miter lim="800000"/>
            <a:headEnd/>
            <a:tailEnd/>
          </a:ln>
        </p:spPr>
      </p:pic>
      <p:pic>
        <p:nvPicPr>
          <p:cNvPr id="10292"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895600"/>
            <a:ext cx="1066800" cy="938213"/>
          </a:xfrm>
          <a:prstGeom prst="rect">
            <a:avLst/>
          </a:prstGeom>
          <a:solidFill>
            <a:schemeClr val="bg1"/>
          </a:solidFill>
          <a:ln w="9525">
            <a:noFill/>
            <a:miter lim="800000"/>
            <a:headEnd/>
            <a:tailEnd/>
          </a:ln>
        </p:spPr>
      </p:pic>
      <p:pic>
        <p:nvPicPr>
          <p:cNvPr id="10293" name="Picture 53" descr="Amino acid structure with R group down. [struct1.jpg]"/>
          <p:cNvPicPr>
            <a:picLocks noChangeAspect="1" noChangeArrowheads="1"/>
          </p:cNvPicPr>
          <p:nvPr/>
        </p:nvPicPr>
        <p:blipFill>
          <a:blip r:embed="rId7" r:link="rId8"/>
          <a:srcRect/>
          <a:stretch>
            <a:fillRect/>
          </a:stretch>
        </p:blipFill>
        <p:spPr bwMode="auto">
          <a:xfrm>
            <a:off x="1828800" y="4495800"/>
            <a:ext cx="1143000" cy="522288"/>
          </a:xfrm>
          <a:prstGeom prst="rect">
            <a:avLst/>
          </a:prstGeom>
          <a:noFill/>
          <a:ln w="9525">
            <a:noFill/>
            <a:miter lim="800000"/>
            <a:headEnd/>
            <a:tailEnd/>
          </a:ln>
        </p:spPr>
      </p:pic>
      <p:pic>
        <p:nvPicPr>
          <p:cNvPr id="10294"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715000"/>
            <a:ext cx="1074738" cy="601663"/>
          </a:xfrm>
          <a:prstGeom prst="rect">
            <a:avLst/>
          </a:prstGeom>
          <a:noFill/>
          <a:ln w="9525">
            <a:noFill/>
            <a:miter lim="800000"/>
            <a:headEnd/>
            <a:tailEnd/>
          </a:ln>
        </p:spPr>
      </p:pic>
      <p:sp>
        <p:nvSpPr>
          <p:cNvPr id="10295" name="Line 58"/>
          <p:cNvSpPr>
            <a:spLocks noChangeShapeType="1"/>
          </p:cNvSpPr>
          <p:nvPr/>
        </p:nvSpPr>
        <p:spPr bwMode="auto">
          <a:xfrm>
            <a:off x="3124200" y="1905000"/>
            <a:ext cx="5791200" cy="0"/>
          </a:xfrm>
          <a:prstGeom prst="line">
            <a:avLst/>
          </a:prstGeom>
          <a:noFill/>
          <a:ln w="9525">
            <a:solidFill>
              <a:schemeClr val="tx1"/>
            </a:solidFill>
            <a:prstDash val="sysDot"/>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1267" name="Text Box 3"/>
          <p:cNvSpPr txBox="1">
            <a:spLocks noChangeArrowheads="1"/>
          </p:cNvSpPr>
          <p:nvPr/>
        </p:nvSpPr>
        <p:spPr bwMode="auto">
          <a:xfrm>
            <a:off x="3276600" y="15240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Carbohydrates</a:t>
            </a:r>
            <a:endParaRPr lang="en-US" sz="2400">
              <a:latin typeface="Arial" charset="0"/>
            </a:endParaRPr>
          </a:p>
        </p:txBody>
      </p:sp>
      <p:sp>
        <p:nvSpPr>
          <p:cNvPr id="1126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126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127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1271"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1272"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sp>
        <p:nvSpPr>
          <p:cNvPr id="274441" name="Text Box 9"/>
          <p:cNvSpPr txBox="1">
            <a:spLocks noChangeArrowheads="1"/>
          </p:cNvSpPr>
          <p:nvPr/>
        </p:nvSpPr>
        <p:spPr bwMode="auto">
          <a:xfrm>
            <a:off x="3048000" y="1371600"/>
            <a:ext cx="5334000" cy="1920875"/>
          </a:xfrm>
          <a:prstGeom prst="rect">
            <a:avLst/>
          </a:prstGeom>
          <a:noFill/>
          <a:ln w="9525">
            <a:noFill/>
            <a:miter lim="800000"/>
            <a:headEnd/>
            <a:tailEnd/>
          </a:ln>
        </p:spPr>
        <p:txBody>
          <a:bodyPr>
            <a:spAutoFit/>
          </a:bodyPr>
          <a:lstStyle/>
          <a:p>
            <a:pPr algn="ctr" eaLnBrk="1" hangingPunct="1"/>
            <a:r>
              <a:rPr lang="en-US" sz="4000">
                <a:latin typeface="Arial" charset="0"/>
              </a:rPr>
              <a:t>Organic compounds that have the formula C</a:t>
            </a:r>
            <a:r>
              <a:rPr lang="en-US" sz="4000" i="1">
                <a:latin typeface="Arial" charset="0"/>
              </a:rPr>
              <a:t>n</a:t>
            </a:r>
            <a:r>
              <a:rPr lang="en-US" sz="4000">
                <a:latin typeface="Arial" charset="0"/>
              </a:rPr>
              <a:t>(H</a:t>
            </a:r>
            <a:r>
              <a:rPr lang="en-US" sz="4000" baseline="-25000">
                <a:latin typeface="Arial" charset="0"/>
              </a:rPr>
              <a:t>2</a:t>
            </a:r>
            <a:r>
              <a:rPr lang="en-US" sz="4000">
                <a:latin typeface="Arial" charset="0"/>
              </a:rPr>
              <a:t>O)</a:t>
            </a:r>
            <a:r>
              <a:rPr lang="en-US" sz="4000" i="1">
                <a:latin typeface="Arial" charset="0"/>
              </a:rPr>
              <a:t>n</a:t>
            </a:r>
            <a:r>
              <a:rPr lang="en-US" sz="4000">
                <a:latin typeface="Arial" charset="0"/>
              </a:rPr>
              <a:t> or 1:2:1</a:t>
            </a:r>
          </a:p>
        </p:txBody>
      </p:sp>
      <p:sp>
        <p:nvSpPr>
          <p:cNvPr id="11274" name="WordArt 10"/>
          <p:cNvSpPr>
            <a:spLocks noChangeArrowheads="1" noChangeShapeType="1" noTextEdit="1"/>
          </p:cNvSpPr>
          <p:nvPr/>
        </p:nvSpPr>
        <p:spPr bwMode="auto">
          <a:xfrm>
            <a:off x="2819400" y="3733800"/>
            <a:ext cx="2647950" cy="9906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Monosaccharides</a:t>
            </a:r>
          </a:p>
        </p:txBody>
      </p:sp>
      <p:sp>
        <p:nvSpPr>
          <p:cNvPr id="11275" name="WordArt 11"/>
          <p:cNvSpPr>
            <a:spLocks noChangeArrowheads="1" noChangeShapeType="1" noTextEdit="1"/>
          </p:cNvSpPr>
          <p:nvPr/>
        </p:nvSpPr>
        <p:spPr bwMode="auto">
          <a:xfrm>
            <a:off x="5410200" y="3962400"/>
            <a:ext cx="2647950" cy="9906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Disaccharides</a:t>
            </a:r>
          </a:p>
        </p:txBody>
      </p:sp>
      <p:sp>
        <p:nvSpPr>
          <p:cNvPr id="11276" name="WordArt 12"/>
          <p:cNvSpPr>
            <a:spLocks noChangeArrowheads="1" noChangeShapeType="1" noTextEdit="1"/>
          </p:cNvSpPr>
          <p:nvPr/>
        </p:nvSpPr>
        <p:spPr bwMode="auto">
          <a:xfrm>
            <a:off x="4114800" y="5257800"/>
            <a:ext cx="3028950" cy="1066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Polysaccharides</a:t>
            </a:r>
          </a:p>
        </p:txBody>
      </p:sp>
      <p:sp>
        <p:nvSpPr>
          <p:cNvPr id="11277" name="Text Box 13"/>
          <p:cNvSpPr txBox="1">
            <a:spLocks noChangeArrowheads="1"/>
          </p:cNvSpPr>
          <p:nvPr/>
        </p:nvSpPr>
        <p:spPr bwMode="auto">
          <a:xfrm>
            <a:off x="2387600" y="6491288"/>
            <a:ext cx="6756400" cy="366712"/>
          </a:xfrm>
          <a:prstGeom prst="rect">
            <a:avLst/>
          </a:prstGeom>
          <a:noFill/>
          <a:ln w="9525">
            <a:noFill/>
            <a:miter lim="800000"/>
            <a:headEnd/>
            <a:tailEnd/>
          </a:ln>
        </p:spPr>
        <p:txBody>
          <a:bodyPr wrap="none">
            <a:spAutoFit/>
          </a:bodyPr>
          <a:lstStyle/>
          <a:p>
            <a:pPr eaLnBrk="1" hangingPunct="1"/>
            <a:r>
              <a:rPr lang="en-US">
                <a:latin typeface="Arial" charset="0"/>
                <a:hlinkClick r:id="rId5"/>
              </a:rPr>
              <a:t>http://www.wisc-online.com/objects/index_tj.asp?objid=AP13104</a:t>
            </a:r>
            <a:r>
              <a:rPr lang="en-US">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4441"/>
                                        </p:tgtEl>
                                        <p:attrNameLst>
                                          <p:attrName>style.visibility</p:attrName>
                                        </p:attrNameLst>
                                      </p:cBhvr>
                                      <p:to>
                                        <p:strVal val="visible"/>
                                      </p:to>
                                    </p:set>
                                    <p:anim calcmode="lin" valueType="num">
                                      <p:cBhvr>
                                        <p:cTn id="7" dur="1000" fill="hold"/>
                                        <p:tgtEl>
                                          <p:spTgt spid="274441"/>
                                        </p:tgtEl>
                                        <p:attrNameLst>
                                          <p:attrName>ppt_w</p:attrName>
                                        </p:attrNameLst>
                                      </p:cBhvr>
                                      <p:tavLst>
                                        <p:tav tm="0">
                                          <p:val>
                                            <p:strVal val="#ppt_w*0.70"/>
                                          </p:val>
                                        </p:tav>
                                        <p:tav tm="100000">
                                          <p:val>
                                            <p:strVal val="#ppt_w"/>
                                          </p:val>
                                        </p:tav>
                                      </p:tavLst>
                                    </p:anim>
                                    <p:anim calcmode="lin" valueType="num">
                                      <p:cBhvr>
                                        <p:cTn id="8" dur="1000" fill="hold"/>
                                        <p:tgtEl>
                                          <p:spTgt spid="274441"/>
                                        </p:tgtEl>
                                        <p:attrNameLst>
                                          <p:attrName>ppt_h</p:attrName>
                                        </p:attrNameLst>
                                      </p:cBhvr>
                                      <p:tavLst>
                                        <p:tav tm="0">
                                          <p:val>
                                            <p:strVal val="#ppt_h"/>
                                          </p:val>
                                        </p:tav>
                                        <p:tav tm="100000">
                                          <p:val>
                                            <p:strVal val="#ppt_h"/>
                                          </p:val>
                                        </p:tav>
                                      </p:tavLst>
                                    </p:anim>
                                    <p:animEffect transition="in" filter="fade">
                                      <p:cBhvr>
                                        <p:cTn id="9" dur="1000"/>
                                        <p:tgtEl>
                                          <p:spTgt spid="274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891</TotalTime>
  <Words>1338</Words>
  <Application>Microsoft Office PowerPoint</Application>
  <PresentationFormat>On-screen Show (4:3)</PresentationFormat>
  <Paragraphs>422</Paragraphs>
  <Slides>48</Slides>
  <Notes>47</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Default Design</vt:lpstr>
      <vt:lpstr>1_Default Design</vt:lpstr>
      <vt:lpstr>Biochemistry</vt:lpstr>
      <vt:lpstr>Biochemistry</vt:lpstr>
      <vt:lpstr>Functional groups attached to the carbon skeleton determine the characteristics of the compound.  Know these examples!</vt:lpstr>
      <vt:lpstr>Organic Substances</vt:lpstr>
      <vt:lpstr>Organic Substances</vt:lpstr>
      <vt:lpstr>Slide 6</vt:lpstr>
      <vt:lpstr>Organic Substances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How are lipids assembled?</vt:lpstr>
      <vt:lpstr>Slide 28</vt:lpstr>
      <vt:lpstr>Slide 29</vt:lpstr>
      <vt:lpstr>Slide 30</vt:lpstr>
      <vt:lpstr>LIPIDS</vt:lpstr>
      <vt:lpstr>LIPIDS</vt:lpstr>
      <vt:lpstr>LIPIDS</vt:lpstr>
      <vt:lpstr>Slide 34</vt:lpstr>
      <vt:lpstr>Slide 35</vt:lpstr>
      <vt:lpstr>NUCLEIC ACIDS</vt:lpstr>
      <vt:lpstr>NUCLEIC ACIDS</vt:lpstr>
      <vt:lpstr>NUCLEIC ACIDS</vt:lpstr>
      <vt:lpstr>NUCLEIC ACIDS</vt:lpstr>
      <vt:lpstr>NUCLEIC ACIDS</vt:lpstr>
      <vt:lpstr>NUCLEIC ACIDS</vt:lpstr>
      <vt:lpstr>NUCLEIC ACIDS</vt:lpstr>
      <vt:lpstr>NUCLEIC ACIDS</vt:lpstr>
      <vt:lpstr>NUCLEIC ACIDS</vt:lpstr>
      <vt:lpstr>Slide 45</vt:lpstr>
      <vt:lpstr>Slide 46</vt:lpstr>
      <vt:lpstr>Slide 47</vt:lpstr>
      <vt:lpstr>Enzyme Activity</vt:lpstr>
    </vt:vector>
  </TitlesOfParts>
  <Company>gisd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&amp; Earth Science  Introduction to LTF through experimental design</dc:title>
  <dc:creator>gisduser</dc:creator>
  <cp:lastModifiedBy>Hudson ISD</cp:lastModifiedBy>
  <cp:revision>51</cp:revision>
  <dcterms:created xsi:type="dcterms:W3CDTF">2008-07-17T16:10:47Z</dcterms:created>
  <dcterms:modified xsi:type="dcterms:W3CDTF">2011-08-29T13:18:56Z</dcterms:modified>
</cp:coreProperties>
</file>